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82" r:id="rId1"/>
  </p:sldMasterIdLst>
  <p:notesMasterIdLst>
    <p:notesMasterId r:id="rId43"/>
  </p:notesMasterIdLst>
  <p:handoutMasterIdLst>
    <p:handoutMasterId r:id="rId44"/>
  </p:handoutMasterIdLst>
  <p:sldIdLst>
    <p:sldId id="495" r:id="rId2"/>
    <p:sldId id="526" r:id="rId3"/>
    <p:sldId id="527" r:id="rId4"/>
    <p:sldId id="528" r:id="rId5"/>
    <p:sldId id="529" r:id="rId6"/>
    <p:sldId id="530" r:id="rId7"/>
    <p:sldId id="531" r:id="rId8"/>
    <p:sldId id="532" r:id="rId9"/>
    <p:sldId id="533" r:id="rId10"/>
    <p:sldId id="534" r:id="rId11"/>
    <p:sldId id="535" r:id="rId12"/>
    <p:sldId id="536" r:id="rId13"/>
    <p:sldId id="450" r:id="rId14"/>
    <p:sldId id="353" r:id="rId15"/>
    <p:sldId id="381" r:id="rId16"/>
    <p:sldId id="382" r:id="rId17"/>
    <p:sldId id="380" r:id="rId18"/>
    <p:sldId id="377" r:id="rId19"/>
    <p:sldId id="357" r:id="rId20"/>
    <p:sldId id="383" r:id="rId21"/>
    <p:sldId id="385" r:id="rId22"/>
    <p:sldId id="386" r:id="rId23"/>
    <p:sldId id="507" r:id="rId24"/>
    <p:sldId id="508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516" r:id="rId33"/>
    <p:sldId id="517" r:id="rId34"/>
    <p:sldId id="518" r:id="rId35"/>
    <p:sldId id="519" r:id="rId36"/>
    <p:sldId id="520" r:id="rId37"/>
    <p:sldId id="521" r:id="rId38"/>
    <p:sldId id="522" r:id="rId39"/>
    <p:sldId id="523" r:id="rId40"/>
    <p:sldId id="524" r:id="rId41"/>
    <p:sldId id="525" r:id="rId42"/>
  </p:sldIdLst>
  <p:sldSz cx="9144000" cy="6858000" type="screen4x3"/>
  <p:notesSz cx="6807200" cy="9939338"/>
  <p:embeddedFontLst>
    <p:embeddedFont>
      <p:font typeface="맑은 고딕" pitchFamily="50" charset="-127"/>
      <p:regular r:id="rId45"/>
      <p:bold r:id="rId46"/>
    </p:embeddedFont>
    <p:embeddedFont>
      <p:font typeface="HY태백B" pitchFamily="18" charset="-127"/>
      <p:regular r:id="rId4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1D314E"/>
    <a:srgbClr val="08456E"/>
    <a:srgbClr val="569CF0"/>
    <a:srgbClr val="FFFF00"/>
    <a:srgbClr val="FFFF66"/>
    <a:srgbClr val="EC767C"/>
    <a:srgbClr val="0000FF"/>
    <a:srgbClr val="3D3C3E"/>
    <a:srgbClr val="06365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6" autoAdjust="0"/>
    <p:restoredTop sz="86364" autoAdjust="0"/>
  </p:normalViewPr>
  <p:slideViewPr>
    <p:cSldViewPr snapToGrid="0">
      <p:cViewPr varScale="1">
        <p:scale>
          <a:sx n="121" d="100"/>
          <a:sy n="121" d="100"/>
        </p:scale>
        <p:origin x="-1344" y="-96"/>
      </p:cViewPr>
      <p:guideLst>
        <p:guide orient="horz" pos="2166"/>
        <p:guide orient="horz" pos="2167"/>
        <p:guide orient="horz" pos="352"/>
        <p:guide orient="horz" pos="2165"/>
        <p:guide orient="horz" pos="4037"/>
        <p:guide pos="5528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-2628" y="-90"/>
      </p:cViewPr>
      <p:guideLst>
        <p:guide orient="horz" pos="3131"/>
        <p:guide pos="2145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539" tIns="45770" rIns="91539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40" y="1"/>
            <a:ext cx="2949787" cy="496967"/>
          </a:xfrm>
          <a:prstGeom prst="rect">
            <a:avLst/>
          </a:prstGeom>
        </p:spPr>
        <p:txBody>
          <a:bodyPr vert="horz" lIns="91539" tIns="45770" rIns="91539" bIns="45770" rtlCol="0"/>
          <a:lstStyle>
            <a:lvl1pPr algn="r">
              <a:defRPr sz="1200"/>
            </a:lvl1pPr>
          </a:lstStyle>
          <a:p>
            <a:fld id="{207F23D9-DF40-4811-9C78-A2E2A32398DD}" type="datetimeFigureOut">
              <a:rPr lang="ko-KR" altLang="en-US" smtClean="0"/>
              <a:pPr/>
              <a:t>2019-07-23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40648"/>
            <a:ext cx="2949787" cy="496967"/>
          </a:xfrm>
          <a:prstGeom prst="rect">
            <a:avLst/>
          </a:prstGeom>
        </p:spPr>
        <p:txBody>
          <a:bodyPr vert="horz" lIns="91539" tIns="45770" rIns="91539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40" y="9440648"/>
            <a:ext cx="2949787" cy="496967"/>
          </a:xfrm>
          <a:prstGeom prst="rect">
            <a:avLst/>
          </a:prstGeom>
        </p:spPr>
        <p:txBody>
          <a:bodyPr vert="horz" lIns="91539" tIns="45770" rIns="91539" bIns="45770" rtlCol="0" anchor="b"/>
          <a:lstStyle>
            <a:lvl1pPr algn="r">
              <a:defRPr sz="1200"/>
            </a:lvl1pPr>
          </a:lstStyle>
          <a:p>
            <a:fld id="{4DD6E7B0-61C4-474B-96F1-99E4547EAD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91599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539" tIns="45770" rIns="91539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1"/>
            <a:ext cx="2949787" cy="496967"/>
          </a:xfrm>
          <a:prstGeom prst="rect">
            <a:avLst/>
          </a:prstGeom>
        </p:spPr>
        <p:txBody>
          <a:bodyPr vert="horz" lIns="91539" tIns="45770" rIns="91539" bIns="45770" rtlCol="0"/>
          <a:lstStyle>
            <a:lvl1pPr algn="r">
              <a:defRPr sz="1200"/>
            </a:lvl1pPr>
          </a:lstStyle>
          <a:p>
            <a:fld id="{F3AF6795-A612-454E-AF7A-9192B1BEBB13}" type="datetimeFigureOut">
              <a:rPr lang="ko-KR" altLang="en-US" smtClean="0"/>
              <a:pPr/>
              <a:t>2019-07-23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9" tIns="45770" rIns="91539" bIns="4577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1539" tIns="45770" rIns="91539" bIns="4577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8"/>
            <a:ext cx="2949787" cy="496967"/>
          </a:xfrm>
          <a:prstGeom prst="rect">
            <a:avLst/>
          </a:prstGeom>
        </p:spPr>
        <p:txBody>
          <a:bodyPr vert="horz" lIns="91539" tIns="45770" rIns="91539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7" cy="496967"/>
          </a:xfrm>
          <a:prstGeom prst="rect">
            <a:avLst/>
          </a:prstGeom>
        </p:spPr>
        <p:txBody>
          <a:bodyPr vert="horz" lIns="91539" tIns="45770" rIns="91539" bIns="45770" rtlCol="0" anchor="b"/>
          <a:lstStyle>
            <a:lvl1pPr algn="r">
              <a:defRPr sz="1200"/>
            </a:lvl1pPr>
          </a:lstStyle>
          <a:p>
            <a:fld id="{A0A51D67-0C14-4576-BCC5-A508196B7B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58730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5892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58920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5892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58920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58920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58920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5892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3F392-8234-49BD-91F5-56C8BACFAC50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C:\Users\Son\Google 드라이브\0. 개인회사자료\회사 정보\CIBI\스마트업_C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3176" y="6408738"/>
            <a:ext cx="1152524" cy="2564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440267" y="6373283"/>
            <a:ext cx="2133600" cy="365125"/>
          </a:xfrm>
        </p:spPr>
        <p:txBody>
          <a:bodyPr/>
          <a:lstStyle>
            <a:lvl1pPr algn="l">
              <a:defRPr sz="1200">
                <a:solidFill>
                  <a:srgbClr val="1D314E"/>
                </a:solidFill>
              </a:defRPr>
            </a:lvl1pPr>
          </a:lstStyle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날짜 개체 틀 2"/>
          <p:cNvSpPr>
            <a:spLocks noGrp="1"/>
          </p:cNvSpPr>
          <p:nvPr>
            <p:ph type="dt" sz="half" idx="10"/>
          </p:nvPr>
        </p:nvSpPr>
        <p:spPr>
          <a:xfrm>
            <a:off x="6451600" y="6356350"/>
            <a:ext cx="2133600" cy="365125"/>
          </a:xfrm>
        </p:spPr>
        <p:txBody>
          <a:bodyPr/>
          <a:lstStyle>
            <a:lvl1pPr algn="r">
              <a:defRPr sz="800">
                <a:solidFill>
                  <a:srgbClr val="1D314E"/>
                </a:solidFill>
              </a:defRPr>
            </a:lvl1pPr>
          </a:lstStyle>
          <a:p>
            <a:fld id="{01382291-C854-4052-8458-4BFA7363DA34}" type="datetime1">
              <a:rPr lang="ko-KR" altLang="en-US" smtClean="0"/>
              <a:pPr/>
              <a:t>2019-07-23</a:t>
            </a:fld>
            <a:endParaRPr lang="ko-KR" altLang="en-US"/>
          </a:p>
        </p:txBody>
      </p:sp>
      <p:pic>
        <p:nvPicPr>
          <p:cNvPr id="9" name="Picture 2" descr="C:\Users\Son\Google 드라이브\0. 개인회사자료\회사 정보\CIBI\스마트업_C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3176" y="6408738"/>
            <a:ext cx="1152524" cy="2564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451600" y="6356350"/>
            <a:ext cx="2133600" cy="365125"/>
          </a:xfrm>
        </p:spPr>
        <p:txBody>
          <a:bodyPr/>
          <a:lstStyle>
            <a:lvl1pPr algn="r">
              <a:defRPr sz="800">
                <a:solidFill>
                  <a:srgbClr val="1D314E"/>
                </a:solidFill>
              </a:defRPr>
            </a:lvl1pPr>
          </a:lstStyle>
          <a:p>
            <a:fld id="{8CF9620B-0C3D-480E-A714-FBF319E6803F}" type="datetime1">
              <a:rPr lang="ko-KR" altLang="en-US" smtClean="0"/>
              <a:pPr/>
              <a:t>2019-07-23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440267" y="6373283"/>
            <a:ext cx="2133600" cy="365125"/>
          </a:xfrm>
        </p:spPr>
        <p:txBody>
          <a:bodyPr/>
          <a:lstStyle>
            <a:lvl1pPr algn="l">
              <a:defRPr sz="1200">
                <a:solidFill>
                  <a:srgbClr val="1D314E"/>
                </a:solidFill>
              </a:defRPr>
            </a:lvl1pPr>
          </a:lstStyle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Son\Google 드라이브\0. 개인회사자료\회사 정보\CIBI\smartedumoa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7200" y="135467"/>
            <a:ext cx="995801" cy="3891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6426207" y="270933"/>
            <a:ext cx="14542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b="1" dirty="0" smtClean="0">
                <a:solidFill>
                  <a:srgbClr val="063656"/>
                </a:solidFill>
                <a:latin typeface="맑은 고딕" pitchFamily="50" charset="-127"/>
                <a:ea typeface="맑은 고딕" pitchFamily="50" charset="-127"/>
              </a:rPr>
              <a:t>기본이 기적을 만듭니다</a:t>
            </a:r>
            <a:r>
              <a:rPr lang="en-US" altLang="ko-KR" sz="900" b="1" dirty="0" smtClean="0">
                <a:solidFill>
                  <a:srgbClr val="063656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900" b="1" dirty="0">
              <a:solidFill>
                <a:srgbClr val="06365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Picture 2" descr="C:\Users\Son\Google 드라이브\0. 개인회사자료\회사 정보\CIBI\스마트업_CI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3176" y="6408738"/>
            <a:ext cx="1152524" cy="2564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364803" y="3434686"/>
            <a:ext cx="840600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부제목 2"/>
          <p:cNvSpPr txBox="1">
            <a:spLocks/>
          </p:cNvSpPr>
          <p:nvPr userDrawn="1"/>
        </p:nvSpPr>
        <p:spPr>
          <a:xfrm>
            <a:off x="264463" y="6387291"/>
            <a:ext cx="3204878" cy="456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800" spc="-20" dirty="0" smtClean="0">
                <a:solidFill>
                  <a:schemeClr val="bg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 문서는 나눔글꼴로 작성되었습니다</a:t>
            </a:r>
            <a:r>
              <a:rPr lang="en-US" altLang="ko-KR" sz="800" spc="-20" dirty="0" smtClean="0">
                <a:solidFill>
                  <a:schemeClr val="bg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800" u="sng" spc="-20" dirty="0" smtClean="0">
                <a:solidFill>
                  <a:srgbClr val="4495D2"/>
                </a:solidFill>
                <a:latin typeface="맑은 고딕" pitchFamily="50" charset="-127"/>
                <a:ea typeface="맑은 고딕" pitchFamily="50" charset="-127"/>
                <a:hlinkClick r:id="rId2"/>
              </a:rPr>
              <a:t>설치하기</a:t>
            </a:r>
            <a:endParaRPr lang="ko-KR" altLang="en-US" sz="800" u="sng" spc="-20" dirty="0">
              <a:solidFill>
                <a:srgbClr val="4495D2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364803" y="3989119"/>
            <a:ext cx="1592585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364803" y="4299115"/>
            <a:ext cx="1592585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364803" y="4611730"/>
            <a:ext cx="1592585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364803" y="4923517"/>
            <a:ext cx="1592585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on\Google 드라이브\0. 개인회사자료\회사 정보\CIBI\스마트업_CI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3176" y="6408738"/>
            <a:ext cx="1152524" cy="2564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451600" y="6356350"/>
            <a:ext cx="2133600" cy="365125"/>
          </a:xfrm>
        </p:spPr>
        <p:txBody>
          <a:bodyPr/>
          <a:lstStyle>
            <a:lvl1pPr algn="r">
              <a:defRPr sz="800">
                <a:solidFill>
                  <a:srgbClr val="1D314E"/>
                </a:solidFill>
              </a:defRPr>
            </a:lvl1pPr>
          </a:lstStyle>
          <a:p>
            <a:fld id="{E35DEA23-2029-4FB4-BE8E-8152E7AA46D9}" type="datetime1">
              <a:rPr lang="ko-KR" altLang="en-US" smtClean="0"/>
              <a:pPr/>
              <a:t>2019-07-23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440267" y="6373283"/>
            <a:ext cx="2133600" cy="365125"/>
          </a:xfrm>
        </p:spPr>
        <p:txBody>
          <a:bodyPr/>
          <a:lstStyle>
            <a:lvl1pPr algn="l">
              <a:defRPr sz="800">
                <a:solidFill>
                  <a:srgbClr val="1D314E"/>
                </a:solidFill>
              </a:defRPr>
            </a:lvl1pPr>
          </a:lstStyle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5921382" y="270933"/>
            <a:ext cx="21515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b="1" dirty="0" smtClean="0">
                <a:solidFill>
                  <a:srgbClr val="063656"/>
                </a:solidFill>
                <a:latin typeface="맑은 고딕" pitchFamily="50" charset="-127"/>
                <a:ea typeface="맑은 고딕" pitchFamily="50" charset="-127"/>
              </a:rPr>
              <a:t>놀이하듯 재미있게 </a:t>
            </a:r>
            <a:r>
              <a:rPr lang="ko-KR" altLang="en-US" sz="900" b="1" dirty="0" err="1" smtClean="0">
                <a:solidFill>
                  <a:srgbClr val="063656"/>
                </a:solidFill>
                <a:latin typeface="맑은 고딕" pitchFamily="50" charset="-127"/>
                <a:ea typeface="맑은 고딕" pitchFamily="50" charset="-127"/>
              </a:rPr>
              <a:t>기초학습력</a:t>
            </a:r>
            <a:r>
              <a:rPr lang="ko-KR" altLang="en-US" sz="900" b="1" dirty="0" smtClean="0">
                <a:solidFill>
                  <a:srgbClr val="063656"/>
                </a:solidFill>
                <a:latin typeface="맑은 고딕" pitchFamily="50" charset="-127"/>
                <a:ea typeface="맑은 고딕" pitchFamily="50" charset="-127"/>
              </a:rPr>
              <a:t> 기르기</a:t>
            </a:r>
            <a:endParaRPr lang="ko-KR" altLang="en-US" sz="900" b="1" dirty="0">
              <a:solidFill>
                <a:srgbClr val="06365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Picture 4" descr="C:\Users\Son\Google 드라이브\0. 개인회사자료\회사 정보\CIBI\스펀지_B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4300" y="57150"/>
            <a:ext cx="1095375" cy="438150"/>
          </a:xfrm>
          <a:prstGeom prst="rect">
            <a:avLst/>
          </a:prstGeom>
          <a:noFill/>
        </p:spPr>
      </p:pic>
      <p:pic>
        <p:nvPicPr>
          <p:cNvPr id="9" name="Picture 2" descr="C:\Users\Son\Google 드라이브\0. 개인회사자료\회사 정보\CIBI\스마트업_CI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3176" y="6408738"/>
            <a:ext cx="1152524" cy="2564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451600" y="6356350"/>
            <a:ext cx="2133600" cy="365125"/>
          </a:xfrm>
        </p:spPr>
        <p:txBody>
          <a:bodyPr/>
          <a:lstStyle>
            <a:lvl1pPr algn="r">
              <a:defRPr sz="800">
                <a:solidFill>
                  <a:srgbClr val="1D314E"/>
                </a:solidFill>
              </a:defRPr>
            </a:lvl1pPr>
          </a:lstStyle>
          <a:p>
            <a:fld id="{275C958C-B32A-44B9-B3A8-258EE0742343}" type="datetime1">
              <a:rPr lang="ko-KR" altLang="en-US" smtClean="0"/>
              <a:pPr/>
              <a:t>2019-07-23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440267" y="6373283"/>
            <a:ext cx="2133600" cy="365125"/>
          </a:xfrm>
        </p:spPr>
        <p:txBody>
          <a:bodyPr/>
          <a:lstStyle>
            <a:lvl1pPr algn="l">
              <a:defRPr sz="800">
                <a:solidFill>
                  <a:srgbClr val="1D314E"/>
                </a:solidFill>
              </a:defRPr>
            </a:lvl1pPr>
          </a:lstStyle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413507" y="270933"/>
            <a:ext cx="18053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b="1" dirty="0" smtClean="0">
                <a:solidFill>
                  <a:srgbClr val="063656"/>
                </a:solidFill>
                <a:latin typeface="맑은 고딕" pitchFamily="50" charset="-127"/>
                <a:ea typeface="맑은 고딕" pitchFamily="50" charset="-127"/>
              </a:rPr>
              <a:t>스스로 배우고 익히는 공부습관</a:t>
            </a:r>
            <a:endParaRPr lang="ko-KR" altLang="en-US" sz="900" b="1" dirty="0">
              <a:solidFill>
                <a:srgbClr val="06365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7049" y="136712"/>
            <a:ext cx="628651" cy="34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Son\Google 드라이브\0. 개인회사자료\회사 정보\CIBI\스마트업_CI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3176" y="6408738"/>
            <a:ext cx="1152524" cy="2564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42262-D14A-4D7E-B17C-1E41BD8B12F2}" type="datetime1">
              <a:rPr lang="ko-KR" altLang="en-US" smtClean="0"/>
              <a:pPr/>
              <a:t>2019-07-23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Son\Google 드라이브\0. 개인회사자료\회사 정보\CIBI\스마트업_C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3176" y="6408738"/>
            <a:ext cx="1152524" cy="2564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38D9F-5519-4D5A-A73F-90ADBD7DD066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C:\Users\Son\Google 드라이브\0. 개인회사자료\회사 정보\CIBI\스마트업_C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3176" y="6408738"/>
            <a:ext cx="1152524" cy="2564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5158C-27D7-4A71-9B4D-3957939B48BF}" type="datetime1">
              <a:rPr lang="ko-KR" altLang="en-US" smtClean="0"/>
              <a:pPr/>
              <a:t>2019-07-23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217C8-C1B9-4E84-BCEB-D9195FCD889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77" r:id="rId14"/>
    <p:sldLayoutId id="2147483679" r:id="rId15"/>
    <p:sldLayoutId id="2147483680" r:id="rId16"/>
    <p:sldLayoutId id="2147483675" r:id="rId17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1390570"/>
            <a:ext cx="9180513" cy="4028411"/>
          </a:xfrm>
          <a:prstGeom prst="rect">
            <a:avLst/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4" name="도넛 33"/>
          <p:cNvSpPr/>
          <p:nvPr/>
        </p:nvSpPr>
        <p:spPr>
          <a:xfrm>
            <a:off x="7121927" y="1117379"/>
            <a:ext cx="1048770" cy="1048770"/>
          </a:xfrm>
          <a:prstGeom prst="donut">
            <a:avLst>
              <a:gd name="adj" fmla="val 13275"/>
            </a:avLst>
          </a:prstGeom>
          <a:solidFill>
            <a:schemeClr val="accent2">
              <a:lumMod val="75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6" name="도넛 35"/>
          <p:cNvSpPr/>
          <p:nvPr/>
        </p:nvSpPr>
        <p:spPr>
          <a:xfrm>
            <a:off x="78622" y="4691851"/>
            <a:ext cx="1048770" cy="1048770"/>
          </a:xfrm>
          <a:prstGeom prst="donut">
            <a:avLst>
              <a:gd name="adj" fmla="val 13275"/>
            </a:avLst>
          </a:prstGeom>
          <a:solidFill>
            <a:schemeClr val="accent2">
              <a:lumMod val="75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97069" y="2506717"/>
            <a:ext cx="8765628" cy="135289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14E"/>
                </a:solidFill>
                <a:effectLst/>
                <a:uLnTx/>
                <a:uFillTx/>
                <a:latin typeface="HY태백B" pitchFamily="18" charset="-127"/>
                <a:ea typeface="HY태백B" pitchFamily="18" charset="-127"/>
                <a:cs typeface="+mj-cs"/>
              </a:rPr>
              <a:t>자기주도학습프로그램 </a:t>
            </a:r>
            <a:r>
              <a:rPr kumimoji="0" lang="ko-KR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14E"/>
                </a:solidFill>
                <a:effectLst/>
                <a:uLnTx/>
                <a:uFillTx/>
                <a:latin typeface="HY태백B" pitchFamily="18" charset="-127"/>
                <a:ea typeface="HY태백B" pitchFamily="18" charset="-127"/>
                <a:cs typeface="+mj-cs"/>
              </a:rPr>
              <a:t>소개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1D314E"/>
              </a:solidFill>
              <a:effectLst/>
              <a:uLnTx/>
              <a:uFillTx/>
              <a:latin typeface="HY태백B" pitchFamily="18" charset="-127"/>
              <a:ea typeface="HY태백B" pitchFamily="18" charset="-127"/>
              <a:cs typeface="+mj-cs"/>
            </a:endParaRPr>
          </a:p>
        </p:txBody>
      </p:sp>
      <p:pic>
        <p:nvPicPr>
          <p:cNvPr id="9" name="Picture 3" descr="C:\Users\Son\Google 드라이브\0. 개인회사자료\회사 정보\CIBI\smartedumo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003" y="6192156"/>
            <a:ext cx="1320801" cy="5161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36228" y="3945924"/>
            <a:ext cx="496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latin typeface="HY태백B" pitchFamily="18" charset="-127"/>
                <a:ea typeface="HY태백B" pitchFamily="18" charset="-127"/>
              </a:rPr>
              <a:t>스마트에듀모아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 </a:t>
            </a:r>
            <a:r>
              <a:rPr lang="ko-KR" altLang="en-US" dirty="0" err="1" smtClean="0">
                <a:latin typeface="HY태백B" pitchFamily="18" charset="-127"/>
                <a:ea typeface="HY태백B" pitchFamily="18" charset="-127"/>
              </a:rPr>
              <a:t>탭강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 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/ 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계통수학 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/ 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스펀지</a:t>
            </a:r>
            <a:endParaRPr lang="ko-KR" altLang="en-US" dirty="0">
              <a:latin typeface="HY태백B" pitchFamily="18" charset="-127"/>
              <a:ea typeface="HY태백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0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25" y="70485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</a:t>
            </a:r>
            <a:r>
              <a:rPr lang="en-US" altLang="ko-KR" b="1" dirty="0" smtClean="0">
                <a:solidFill>
                  <a:schemeClr val="accent2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LMS </a:t>
            </a:r>
            <a:r>
              <a:rPr lang="ko-KR" altLang="en-US" b="1" dirty="0" smtClean="0">
                <a:solidFill>
                  <a:srgbClr val="FF0000"/>
                </a:solidFill>
              </a:rPr>
              <a:t>시스템 </a:t>
            </a:r>
            <a:r>
              <a:rPr lang="en-US" altLang="ko-KR" b="1" dirty="0" smtClean="0">
                <a:solidFill>
                  <a:srgbClr val="1D314E"/>
                </a:solidFill>
              </a:rPr>
              <a:t>: </a:t>
            </a:r>
            <a:r>
              <a:rPr lang="ko-KR" altLang="en-US" b="1" dirty="0" smtClean="0">
                <a:solidFill>
                  <a:srgbClr val="1D314E"/>
                </a:solidFill>
              </a:rPr>
              <a:t>출석현황</a:t>
            </a:r>
            <a:endParaRPr lang="ko-KR" altLang="en-US" b="1" dirty="0">
              <a:solidFill>
                <a:srgbClr val="1D314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r="8607"/>
          <a:stretch>
            <a:fillRect/>
          </a:stretch>
        </p:blipFill>
        <p:spPr bwMode="auto">
          <a:xfrm>
            <a:off x="457199" y="1885009"/>
            <a:ext cx="8242952" cy="306655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25" y="704850"/>
            <a:ext cx="429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</a:t>
            </a:r>
            <a:r>
              <a:rPr lang="en-US" altLang="ko-KR" b="1" dirty="0" smtClean="0">
                <a:solidFill>
                  <a:schemeClr val="accent2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LMS </a:t>
            </a:r>
            <a:r>
              <a:rPr lang="ko-KR" altLang="en-US" b="1" dirty="0" smtClean="0">
                <a:solidFill>
                  <a:srgbClr val="FF0000"/>
                </a:solidFill>
              </a:rPr>
              <a:t>시스템 </a:t>
            </a:r>
            <a:r>
              <a:rPr lang="en-US" altLang="ko-KR" b="1" dirty="0" smtClean="0">
                <a:solidFill>
                  <a:srgbClr val="1D314E"/>
                </a:solidFill>
              </a:rPr>
              <a:t>: </a:t>
            </a:r>
            <a:r>
              <a:rPr lang="ko-KR" altLang="en-US" b="1" dirty="0" smtClean="0">
                <a:solidFill>
                  <a:srgbClr val="1D314E"/>
                </a:solidFill>
              </a:rPr>
              <a:t>월간현황 </a:t>
            </a:r>
            <a:r>
              <a:rPr lang="en-US" altLang="ko-KR" b="1" dirty="0" smtClean="0">
                <a:solidFill>
                  <a:srgbClr val="1D314E"/>
                </a:solidFill>
              </a:rPr>
              <a:t>(</a:t>
            </a:r>
            <a:r>
              <a:rPr lang="ko-KR" altLang="en-US" b="1" dirty="0" smtClean="0">
                <a:solidFill>
                  <a:srgbClr val="1D314E"/>
                </a:solidFill>
              </a:rPr>
              <a:t>학교관리자</a:t>
            </a:r>
            <a:r>
              <a:rPr lang="en-US" altLang="ko-KR" b="1" dirty="0" smtClean="0">
                <a:solidFill>
                  <a:srgbClr val="1D314E"/>
                </a:solidFill>
              </a:rPr>
              <a:t>)</a:t>
            </a:r>
            <a:endParaRPr lang="ko-KR" altLang="en-US" b="1" dirty="0">
              <a:solidFill>
                <a:srgbClr val="1D314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980" y="1636713"/>
            <a:ext cx="82581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25" y="70485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</a:t>
            </a:r>
            <a:r>
              <a:rPr lang="en-US" altLang="ko-KR" b="1" dirty="0" smtClean="0">
                <a:solidFill>
                  <a:schemeClr val="accent2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LMS </a:t>
            </a:r>
            <a:r>
              <a:rPr lang="ko-KR" altLang="en-US" b="1" dirty="0" smtClean="0">
                <a:solidFill>
                  <a:srgbClr val="FF0000"/>
                </a:solidFill>
              </a:rPr>
              <a:t>시스템 </a:t>
            </a:r>
            <a:r>
              <a:rPr lang="en-US" altLang="ko-KR" b="1" dirty="0" smtClean="0">
                <a:solidFill>
                  <a:srgbClr val="1D314E"/>
                </a:solidFill>
              </a:rPr>
              <a:t>: </a:t>
            </a:r>
            <a:r>
              <a:rPr lang="ko-KR" altLang="en-US" b="1" dirty="0" smtClean="0">
                <a:solidFill>
                  <a:srgbClr val="1D314E"/>
                </a:solidFill>
              </a:rPr>
              <a:t>학습분석표</a:t>
            </a:r>
            <a:endParaRPr lang="ko-KR" altLang="en-US" b="1" dirty="0">
              <a:solidFill>
                <a:srgbClr val="1D314E"/>
              </a:solidFill>
            </a:endParaRPr>
          </a:p>
        </p:txBody>
      </p:sp>
      <p:pic>
        <p:nvPicPr>
          <p:cNvPr id="1028" name="Picture 4" descr="\\LG-NAS\Co-work2\00.스마트에듀모아 img 참고\1. 교사관리툴\분석표샘플\2017_11_탭강_우수_Pag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276" y="1294800"/>
            <a:ext cx="3444037" cy="48689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\\LG-NAS\Co-work2\00.스마트에듀모아 img 참고\1. 교사관리툴\분석표샘플\2017_11_탭강_우수_Pag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410" y="1294800"/>
            <a:ext cx="3444037" cy="48689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-18256" y="1077275"/>
            <a:ext cx="9180511" cy="1869578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-18255" y="1179761"/>
            <a:ext cx="9180511" cy="1695084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800" b="1" spc="-30" dirty="0">
              <a:solidFill>
                <a:srgbClr val="F6BB00"/>
              </a:solidFill>
              <a:latin typeface="+mj-ea"/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542969" y="1659282"/>
            <a:ext cx="248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400" b="1" spc="-30" dirty="0" smtClean="0">
                <a:latin typeface="HY태백B" pitchFamily="18" charset="-127"/>
                <a:ea typeface="HY태백B" pitchFamily="18" charset="-127"/>
              </a:rPr>
              <a:t>계통수학</a:t>
            </a:r>
            <a:endParaRPr lang="en-US" altLang="ko-KR" sz="4400" b="1" spc="-30" dirty="0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3129905" y="1566949"/>
            <a:ext cx="5287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30" dirty="0" smtClean="0">
                <a:solidFill>
                  <a:schemeClr val="bg1"/>
                </a:solidFill>
                <a:latin typeface="HY태백B" pitchFamily="18" charset="-127"/>
                <a:ea typeface="HY태백B" pitchFamily="18" charset="-127"/>
              </a:rPr>
              <a:t>학습량은 줄고</a:t>
            </a:r>
            <a:r>
              <a:rPr lang="en-US" altLang="ko-KR" sz="2400" b="1" spc="-30" dirty="0" smtClean="0">
                <a:solidFill>
                  <a:schemeClr val="bg1"/>
                </a:solidFill>
                <a:latin typeface="HY태백B" pitchFamily="18" charset="-127"/>
                <a:ea typeface="HY태백B" pitchFamily="18" charset="-127"/>
              </a:rPr>
              <a:t>, </a:t>
            </a:r>
          </a:p>
          <a:p>
            <a:r>
              <a:rPr lang="ko-KR" altLang="en-US" sz="2400" b="1" spc="-30" dirty="0" smtClean="0">
                <a:solidFill>
                  <a:schemeClr val="bg1"/>
                </a:solidFill>
                <a:latin typeface="HY태백B" pitchFamily="18" charset="-127"/>
                <a:ea typeface="HY태백B" pitchFamily="18" charset="-127"/>
              </a:rPr>
              <a:t>효과는 높은 계통수학</a:t>
            </a:r>
            <a:endParaRPr lang="en-US" altLang="ko-KR" sz="2400" b="1" spc="-30" dirty="0">
              <a:solidFill>
                <a:schemeClr val="bg1"/>
              </a:solidFill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794" y="3196252"/>
            <a:ext cx="7924800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수학 학습시기를 놓친 학생</a:t>
            </a:r>
            <a:r>
              <a:rPr lang="en-US" altLang="ko-KR" sz="2000" b="1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 smtClean="0"/>
              <a:t>수학학습능력이 부족한 학생을 위한 프로그램</a:t>
            </a:r>
            <a:endParaRPr lang="en-US" altLang="ko-KR" sz="20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51935" y="4563762"/>
            <a:ext cx="61619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진단평가를 통한 </a:t>
            </a:r>
            <a:r>
              <a:rPr lang="ko-KR" altLang="en-US" dirty="0" smtClean="0">
                <a:solidFill>
                  <a:srgbClr val="FF0000"/>
                </a:solidFill>
              </a:rPr>
              <a:t>개인별</a:t>
            </a:r>
            <a:r>
              <a:rPr lang="en-US" altLang="ko-KR" dirty="0" smtClean="0">
                <a:solidFill>
                  <a:srgbClr val="FF0000"/>
                </a:solidFill>
              </a:rPr>
              <a:t>,</a:t>
            </a:r>
            <a:r>
              <a:rPr lang="ko-KR" altLang="en-US" dirty="0" smtClean="0">
                <a:solidFill>
                  <a:srgbClr val="FF0000"/>
                </a:solidFill>
              </a:rPr>
              <a:t>수준별 맞춤 학습 추천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/>
              <a:t>AI </a:t>
            </a:r>
            <a:r>
              <a:rPr lang="ko-KR" altLang="en-US" dirty="0" smtClean="0"/>
              <a:t>기반으로 한 </a:t>
            </a:r>
            <a:r>
              <a:rPr lang="ko-KR" altLang="en-US" dirty="0" smtClean="0">
                <a:solidFill>
                  <a:srgbClr val="FF0000"/>
                </a:solidFill>
              </a:rPr>
              <a:t>자동학습관리 시스템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/>
              <a:t>학년을 넘나드는 </a:t>
            </a:r>
            <a:r>
              <a:rPr lang="ko-KR" altLang="en-US" dirty="0" smtClean="0">
                <a:solidFill>
                  <a:srgbClr val="FF0000"/>
                </a:solidFill>
              </a:rPr>
              <a:t>영역별 학습</a:t>
            </a:r>
            <a:r>
              <a:rPr lang="ko-KR" altLang="en-US" dirty="0" smtClean="0"/>
              <a:t> 가능</a:t>
            </a:r>
            <a:endParaRPr lang="ko-KR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계통수학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" name="한쪽 모서리가 둥근 사각형 3"/>
          <p:cNvSpPr/>
          <p:nvPr/>
        </p:nvSpPr>
        <p:spPr>
          <a:xfrm>
            <a:off x="2628900" y="990600"/>
            <a:ext cx="1857375" cy="1381125"/>
          </a:xfrm>
          <a:prstGeom prst="round1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영역별</a:t>
            </a:r>
            <a:endParaRPr lang="en-US" altLang="ko-KR" sz="2800" b="1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진단</a:t>
            </a:r>
            <a:endParaRPr lang="ko-KR" altLang="en-US" dirty="0" smtClean="0"/>
          </a:p>
        </p:txBody>
      </p:sp>
      <p:sp>
        <p:nvSpPr>
          <p:cNvPr id="5" name="한쪽 모서리가 둥근 사각형 4"/>
          <p:cNvSpPr/>
          <p:nvPr/>
        </p:nvSpPr>
        <p:spPr>
          <a:xfrm>
            <a:off x="4591035" y="990600"/>
            <a:ext cx="1857375" cy="1381125"/>
          </a:xfrm>
          <a:prstGeom prst="round1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맞춤학습</a:t>
            </a:r>
            <a:endParaRPr lang="ko-KR" altLang="en-US" sz="1600" spc="-100" dirty="0"/>
          </a:p>
        </p:txBody>
      </p:sp>
      <p:sp>
        <p:nvSpPr>
          <p:cNvPr id="6" name="한쪽 모서리가 둥근 사각형 5"/>
          <p:cNvSpPr/>
          <p:nvPr/>
        </p:nvSpPr>
        <p:spPr>
          <a:xfrm>
            <a:off x="6553218" y="990600"/>
            <a:ext cx="1857375" cy="1381125"/>
          </a:xfrm>
          <a:prstGeom prst="round1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맞춤교재</a:t>
            </a:r>
            <a:endParaRPr lang="en-US" altLang="ko-KR" sz="2800" b="1" dirty="0" smtClean="0">
              <a:solidFill>
                <a:srgbClr val="FFFF00"/>
              </a:solidFill>
            </a:endParaRPr>
          </a:p>
        </p:txBody>
      </p:sp>
      <p:sp>
        <p:nvSpPr>
          <p:cNvPr id="9" name="이등변 삼각형 8"/>
          <p:cNvSpPr/>
          <p:nvPr/>
        </p:nvSpPr>
        <p:spPr>
          <a:xfrm flipV="1">
            <a:off x="1971675" y="2638421"/>
            <a:ext cx="4972050" cy="638178"/>
          </a:xfrm>
          <a:prstGeom prst="triangle">
            <a:avLst>
              <a:gd name="adj" fmla="val 5127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한쪽 모서리가 둥근 사각형 9"/>
          <p:cNvSpPr/>
          <p:nvPr/>
        </p:nvSpPr>
        <p:spPr>
          <a:xfrm>
            <a:off x="666750" y="990600"/>
            <a:ext cx="1857375" cy="1381125"/>
          </a:xfrm>
          <a:prstGeom prst="round1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rgbClr val="FFFF00"/>
                </a:solidFill>
              </a:rPr>
              <a:t>1~6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학년</a:t>
            </a:r>
            <a:endParaRPr lang="en-US" altLang="ko-KR" sz="2800" b="1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수학</a:t>
            </a:r>
            <a:endParaRPr lang="en-US" altLang="ko-KR" sz="2800" b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 descr="D:\00. 스에모마케팅\0.년도별작업물2018년\20180618_제안서\교육청제안서\제안서\LevelTest_Analy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3448051"/>
            <a:ext cx="1876425" cy="26527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\\LG-NAS\Co-work2\00.스마트에듀모아 img 참고\1. 탭강\Screenshot_2017-07-12-11-58-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498055"/>
            <a:ext cx="3867150" cy="241696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 descr="D:\00. 스에모마케팅\0.년도별작업물2018년\20180618_제안서\교육청제안서\제안서\자료-김도희\B_1_1_세 자리 수_표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6658" y="3324224"/>
            <a:ext cx="1852264" cy="26193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표 46"/>
          <p:cNvGraphicFramePr>
            <a:graphicFrameLocks noGrp="1"/>
          </p:cNvGraphicFramePr>
          <p:nvPr/>
        </p:nvGraphicFramePr>
        <p:xfrm>
          <a:off x="361950" y="1085849"/>
          <a:ext cx="8401050" cy="527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/>
                <a:gridCol w="5934075"/>
                <a:gridCol w="1590675"/>
              </a:tblGrid>
              <a:tr h="4095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구분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진단 및 설계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학습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23457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학교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</a:tr>
              <a:tr h="25185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스마트업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슬라이드 번호 개체 틀 1"/>
          <p:cNvSpPr>
            <a:spLocks noGrp="1"/>
          </p:cNvSpPr>
          <p:nvPr/>
        </p:nvSpPr>
        <p:spPr>
          <a:xfrm>
            <a:off x="375123" y="63961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200" kern="1200">
                <a:solidFill>
                  <a:srgbClr val="1D314E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5687956" y="4947991"/>
            <a:ext cx="1314509" cy="38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 smtClean="0">
                <a:solidFill>
                  <a:srgbClr val="FFFF00"/>
                </a:solidFill>
              </a:rPr>
              <a:t>제작 및 배송</a:t>
            </a:r>
            <a:endParaRPr lang="ko-KR" altLang="en-US" sz="1400" b="1" dirty="0">
              <a:solidFill>
                <a:srgbClr val="FFFF00"/>
              </a:solidFill>
            </a:endParaRPr>
          </a:p>
        </p:txBody>
      </p:sp>
      <p:cxnSp>
        <p:nvCxnSpPr>
          <p:cNvPr id="8" name="직선 화살표 연결선 7"/>
          <p:cNvCxnSpPr>
            <a:endCxn id="21" idx="0"/>
          </p:cNvCxnSpPr>
          <p:nvPr/>
        </p:nvCxnSpPr>
        <p:spPr>
          <a:xfrm flipH="1">
            <a:off x="2216293" y="2802353"/>
            <a:ext cx="686" cy="157959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꺾인 연결선 8"/>
          <p:cNvCxnSpPr>
            <a:stCxn id="6" idx="3"/>
            <a:endCxn id="38" idx="1"/>
          </p:cNvCxnSpPr>
          <p:nvPr/>
        </p:nvCxnSpPr>
        <p:spPr>
          <a:xfrm flipV="1">
            <a:off x="7002465" y="2168941"/>
            <a:ext cx="532532" cy="296920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꺾인 연결선 9"/>
          <p:cNvCxnSpPr>
            <a:endCxn id="38" idx="1"/>
          </p:cNvCxnSpPr>
          <p:nvPr/>
        </p:nvCxnSpPr>
        <p:spPr>
          <a:xfrm flipV="1">
            <a:off x="4781550" y="2168941"/>
            <a:ext cx="2753447" cy="239353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모서리가 둥근 직사각형 10"/>
          <p:cNvSpPr/>
          <p:nvPr/>
        </p:nvSpPr>
        <p:spPr>
          <a:xfrm>
            <a:off x="3331607" y="1954628"/>
            <a:ext cx="1387521" cy="769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 smtClean="0">
                <a:solidFill>
                  <a:srgbClr val="FFFF00"/>
                </a:solidFill>
              </a:rPr>
              <a:t>학습분량 결정</a:t>
            </a:r>
            <a:endParaRPr lang="en-US" altLang="ko-KR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altLang="ko-KR" sz="1000" b="1" dirty="0" smtClean="0"/>
              <a:t>(</a:t>
            </a:r>
            <a:r>
              <a:rPr lang="ko-KR" altLang="en-US" sz="1000" b="1" dirty="0" smtClean="0"/>
              <a:t>주간 학습횟수</a:t>
            </a:r>
            <a:endParaRPr lang="en-US" altLang="ko-KR" sz="1000" b="1" dirty="0" smtClean="0"/>
          </a:p>
          <a:p>
            <a:pPr algn="ctr"/>
            <a:r>
              <a:rPr lang="en-US" altLang="ko-KR" sz="1000" b="1" dirty="0" smtClean="0"/>
              <a:t>/</a:t>
            </a:r>
            <a:r>
              <a:rPr lang="ko-KR" altLang="en-US" sz="1000" b="1" dirty="0" smtClean="0"/>
              <a:t>회당 학습시간</a:t>
            </a:r>
            <a:r>
              <a:rPr lang="en-US" altLang="ko-KR" sz="1000" b="1" dirty="0" smtClean="0"/>
              <a:t>)</a:t>
            </a:r>
            <a:endParaRPr lang="ko-KR" altLang="en-US" sz="1000" b="1" dirty="0"/>
          </a:p>
        </p:txBody>
      </p:sp>
      <p:cxnSp>
        <p:nvCxnSpPr>
          <p:cNvPr id="12" name="꺾인 연결선 11"/>
          <p:cNvCxnSpPr>
            <a:stCxn id="11" idx="2"/>
            <a:endCxn id="21" idx="0"/>
          </p:cNvCxnSpPr>
          <p:nvPr/>
        </p:nvCxnSpPr>
        <p:spPr>
          <a:xfrm rot="5400000">
            <a:off x="2291808" y="2648385"/>
            <a:ext cx="1658047" cy="1809075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1361293" y="2293002"/>
            <a:ext cx="1710000" cy="969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5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1361293" y="1916528"/>
            <a:ext cx="1711370" cy="371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 smtClean="0">
                <a:solidFill>
                  <a:srgbClr val="FFFF00"/>
                </a:solidFill>
              </a:rPr>
              <a:t>진단평가</a:t>
            </a:r>
            <a:endParaRPr lang="en-US" altLang="ko-KR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altLang="ko-KR" sz="1000" b="1" dirty="0" smtClean="0"/>
              <a:t>(</a:t>
            </a:r>
            <a:r>
              <a:rPr lang="ko-KR" altLang="en-US" sz="1000" b="1" dirty="0" smtClean="0"/>
              <a:t>테스트지</a:t>
            </a:r>
            <a:r>
              <a:rPr lang="en-US" altLang="ko-KR" sz="1000" b="1" dirty="0" smtClean="0"/>
              <a:t>+</a:t>
            </a:r>
            <a:r>
              <a:rPr lang="ko-KR" altLang="en-US" sz="1000" b="1" dirty="0" err="1" smtClean="0"/>
              <a:t>앱채점</a:t>
            </a:r>
            <a:r>
              <a:rPr lang="en-US" altLang="ko-KR" sz="1000" b="1" dirty="0" smtClean="0"/>
              <a:t>)</a:t>
            </a:r>
            <a:endParaRPr lang="ko-KR" altLang="en-US" sz="1000" b="1" dirty="0"/>
          </a:p>
        </p:txBody>
      </p:sp>
      <p:pic>
        <p:nvPicPr>
          <p:cNvPr id="18" name="Picture 3" descr="\\LG-NAS\Co-work2\00.스마트에듀모아 img 참고\1. 탭강\Screenshot_2017-07-10-15-17-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564" y="2430665"/>
            <a:ext cx="1016000" cy="635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5" descr="D:\00. 스에모마케팅\0.년도별작업물2018년\20180618_제안서\교육청제안서\제안서\3학년_1학기_수학_레벨테스트_Pag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5789" y="2376918"/>
            <a:ext cx="561975" cy="7947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직사각형 19"/>
          <p:cNvSpPr/>
          <p:nvPr/>
        </p:nvSpPr>
        <p:spPr>
          <a:xfrm>
            <a:off x="1361293" y="4775904"/>
            <a:ext cx="1710000" cy="969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5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1361293" y="4381946"/>
            <a:ext cx="1710000" cy="407535"/>
          </a:xfrm>
          <a:prstGeom prst="roundRect">
            <a:avLst>
              <a:gd name="adj" fmla="val 9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 smtClean="0">
                <a:solidFill>
                  <a:srgbClr val="FFFF00"/>
                </a:solidFill>
              </a:rPr>
              <a:t>진단</a:t>
            </a:r>
            <a:r>
              <a:rPr lang="en-US" altLang="ko-KR" sz="1400" b="1" dirty="0" smtClean="0">
                <a:solidFill>
                  <a:srgbClr val="FFFF00"/>
                </a:solidFill>
              </a:rPr>
              <a:t>, </a:t>
            </a:r>
            <a:r>
              <a:rPr lang="ko-KR" altLang="en-US" sz="1400" b="1" dirty="0" smtClean="0">
                <a:solidFill>
                  <a:srgbClr val="FFFF00"/>
                </a:solidFill>
              </a:rPr>
              <a:t>분석</a:t>
            </a:r>
            <a:r>
              <a:rPr lang="en-US" altLang="ko-KR" sz="1400" b="1" dirty="0" smtClean="0">
                <a:solidFill>
                  <a:srgbClr val="FFFF00"/>
                </a:solidFill>
              </a:rPr>
              <a:t>, </a:t>
            </a:r>
            <a:r>
              <a:rPr lang="ko-KR" altLang="en-US" sz="1400" b="1" dirty="0" smtClean="0">
                <a:solidFill>
                  <a:srgbClr val="FFFF00"/>
                </a:solidFill>
              </a:rPr>
              <a:t>설계</a:t>
            </a:r>
            <a:endParaRPr lang="en-US" altLang="ko-KR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altLang="ko-KR" sz="1000" b="1" dirty="0" smtClean="0"/>
              <a:t>(</a:t>
            </a:r>
            <a:r>
              <a:rPr lang="ko-KR" altLang="en-US" sz="1000" b="1" dirty="0" smtClean="0"/>
              <a:t>레벨테스트 분석표</a:t>
            </a:r>
            <a:r>
              <a:rPr lang="en-US" altLang="ko-KR" sz="1000" b="1" dirty="0" smtClean="0"/>
              <a:t>)</a:t>
            </a:r>
            <a:endParaRPr lang="ko-KR" altLang="en-US" sz="1000" b="1" dirty="0"/>
          </a:p>
        </p:txBody>
      </p:sp>
      <p:pic>
        <p:nvPicPr>
          <p:cNvPr id="22" name="Picture 7" descr="D:\00. 스에모마케팅\0.년도별작업물2018년\20180618_제안서\교육청제안서\제안서\LevelTest_Analys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7001" y="4862737"/>
            <a:ext cx="564242" cy="79768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86"/>
          <p:cNvSpPr txBox="1"/>
          <p:nvPr/>
        </p:nvSpPr>
        <p:spPr>
          <a:xfrm>
            <a:off x="2082070" y="4846613"/>
            <a:ext cx="93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 smtClean="0"/>
              <a:t>부족영역 확인</a:t>
            </a:r>
            <a:endParaRPr lang="en-US" altLang="ko-KR" sz="1400" dirty="0" smtClean="0"/>
          </a:p>
          <a:p>
            <a:r>
              <a:rPr lang="en-US" altLang="ko-KR" sz="1000" dirty="0" smtClean="0"/>
              <a:t>(</a:t>
            </a:r>
            <a:r>
              <a:rPr lang="ko-KR" altLang="en-US" sz="1000" dirty="0" smtClean="0"/>
              <a:t>예</a:t>
            </a:r>
            <a:r>
              <a:rPr lang="en-US" altLang="ko-KR" sz="1000" dirty="0" smtClean="0"/>
              <a:t>,</a:t>
            </a:r>
            <a:r>
              <a:rPr lang="ko-KR" altLang="en-US" sz="1000" dirty="0" err="1" smtClean="0"/>
              <a:t>수와연산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측정</a:t>
            </a:r>
            <a:r>
              <a:rPr lang="en-US" altLang="ko-KR" sz="1000" dirty="0" smtClean="0"/>
              <a:t>)</a:t>
            </a:r>
            <a:endParaRPr lang="ko-KR" altLang="en-US" sz="1000" dirty="0"/>
          </a:p>
        </p:txBody>
      </p:sp>
      <p:sp>
        <p:nvSpPr>
          <p:cNvPr id="24" name="직사각형 23"/>
          <p:cNvSpPr/>
          <p:nvPr/>
        </p:nvSpPr>
        <p:spPr>
          <a:xfrm>
            <a:off x="3505407" y="5347356"/>
            <a:ext cx="1144800" cy="782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50"/>
          </a:p>
        </p:txBody>
      </p:sp>
      <p:sp>
        <p:nvSpPr>
          <p:cNvPr id="25" name="직사각형 24"/>
          <p:cNvSpPr/>
          <p:nvPr/>
        </p:nvSpPr>
        <p:spPr>
          <a:xfrm>
            <a:off x="4621194" y="4226129"/>
            <a:ext cx="1144800" cy="71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50"/>
          </a:p>
        </p:txBody>
      </p:sp>
      <p:sp>
        <p:nvSpPr>
          <p:cNvPr id="29" name="TextBox 115"/>
          <p:cNvSpPr txBox="1"/>
          <p:nvPr/>
        </p:nvSpPr>
        <p:spPr>
          <a:xfrm>
            <a:off x="3678181" y="5296556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" dirty="0" smtClean="0"/>
              <a:t>영역별교재</a:t>
            </a:r>
            <a:endParaRPr lang="ko-KR" altLang="en-US" sz="1000" dirty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3480914" y="4366960"/>
            <a:ext cx="1133496" cy="449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300" b="1" dirty="0" smtClean="0">
                <a:solidFill>
                  <a:srgbClr val="FFFF00"/>
                </a:solidFill>
              </a:rPr>
              <a:t>학습단계설정</a:t>
            </a:r>
            <a:endParaRPr lang="ko-KR" altLang="en-US" sz="1300" b="1" dirty="0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3497242" y="4947991"/>
            <a:ext cx="1143021" cy="38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 smtClean="0">
                <a:solidFill>
                  <a:srgbClr val="FFFF00"/>
                </a:solidFill>
              </a:rPr>
              <a:t>개인교재</a:t>
            </a:r>
            <a:endParaRPr lang="en-US" altLang="ko-KR" sz="1400" b="1" dirty="0" smtClean="0">
              <a:solidFill>
                <a:srgbClr val="FFFF00"/>
              </a:solidFill>
            </a:endParaRPr>
          </a:p>
        </p:txBody>
      </p:sp>
      <p:cxnSp>
        <p:nvCxnSpPr>
          <p:cNvPr id="33" name="직선 화살표 연결선 32"/>
          <p:cNvCxnSpPr>
            <a:endCxn id="31" idx="1"/>
          </p:cNvCxnSpPr>
          <p:nvPr/>
        </p:nvCxnSpPr>
        <p:spPr>
          <a:xfrm>
            <a:off x="3071293" y="4585714"/>
            <a:ext cx="409621" cy="586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>
            <a:stCxn id="32" idx="3"/>
            <a:endCxn id="6" idx="1"/>
          </p:cNvCxnSpPr>
          <p:nvPr/>
        </p:nvCxnSpPr>
        <p:spPr>
          <a:xfrm>
            <a:off x="4640263" y="5138149"/>
            <a:ext cx="104769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꺾인 연결선 121"/>
          <p:cNvCxnSpPr>
            <a:endCxn id="32" idx="1"/>
          </p:cNvCxnSpPr>
          <p:nvPr/>
        </p:nvCxnSpPr>
        <p:spPr>
          <a:xfrm rot="16200000" flipH="1">
            <a:off x="3008049" y="4648956"/>
            <a:ext cx="552436" cy="425949"/>
          </a:xfrm>
          <a:prstGeom prst="bent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>
            <a:endCxn id="42" idx="0"/>
          </p:cNvCxnSpPr>
          <p:nvPr/>
        </p:nvCxnSpPr>
        <p:spPr>
          <a:xfrm flipH="1">
            <a:off x="8016010" y="2366031"/>
            <a:ext cx="3666" cy="205106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7448176" y="2356506"/>
            <a:ext cx="114300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7534997" y="1983203"/>
            <a:ext cx="962025" cy="371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 smtClean="0">
                <a:solidFill>
                  <a:srgbClr val="FFFF00"/>
                </a:solidFill>
              </a:rPr>
              <a:t>학습</a:t>
            </a:r>
            <a:endParaRPr lang="en-US" altLang="ko-KR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altLang="ko-KR" sz="1000" b="1" dirty="0" smtClean="0"/>
              <a:t>(</a:t>
            </a:r>
            <a:r>
              <a:rPr lang="ko-KR" altLang="en-US" sz="1000" b="1" dirty="0" smtClean="0"/>
              <a:t>교재</a:t>
            </a:r>
            <a:r>
              <a:rPr lang="en-US" altLang="ko-KR" sz="1000" b="1" dirty="0" smtClean="0"/>
              <a:t>+</a:t>
            </a:r>
            <a:r>
              <a:rPr lang="ko-KR" altLang="en-US" sz="1000" b="1" dirty="0" smtClean="0"/>
              <a:t>강의</a:t>
            </a:r>
            <a:r>
              <a:rPr lang="en-US" altLang="ko-KR" sz="1000" b="1" dirty="0" smtClean="0"/>
              <a:t>)</a:t>
            </a:r>
            <a:endParaRPr lang="ko-KR" altLang="en-US" sz="1000" b="1" dirty="0"/>
          </a:p>
        </p:txBody>
      </p:sp>
      <p:pic>
        <p:nvPicPr>
          <p:cNvPr id="39" name="Picture 13" descr="\\LG-NAS\Co-work2\00.스마트에듀모아 img 참고\1. 탭강\Screenshot_2017-07-10-18-04-5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0131" y="2519622"/>
            <a:ext cx="638175" cy="3988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1" descr="\\LG-NAS\Co-work2\00.스마트에듀모아 img 참고\교재표지\0.전체교재종별표지\월교재\에듀모아 탭강 1-6학년 10월(표지1)-전과목_Page_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7435" y="2465400"/>
            <a:ext cx="360000" cy="4970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1" name="직사각형 40"/>
          <p:cNvSpPr/>
          <p:nvPr/>
        </p:nvSpPr>
        <p:spPr>
          <a:xfrm>
            <a:off x="7543018" y="4775904"/>
            <a:ext cx="954813" cy="95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5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7534997" y="4417098"/>
            <a:ext cx="962025" cy="371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 smtClean="0">
                <a:solidFill>
                  <a:srgbClr val="FFFF00"/>
                </a:solidFill>
              </a:rPr>
              <a:t>결과</a:t>
            </a:r>
            <a:endParaRPr lang="en-US" altLang="ko-KR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altLang="ko-KR" sz="1000" b="1" dirty="0" smtClean="0"/>
              <a:t>(</a:t>
            </a:r>
            <a:r>
              <a:rPr lang="ko-KR" altLang="en-US" sz="1000" b="1" dirty="0" smtClean="0"/>
              <a:t>학습분석표</a:t>
            </a:r>
            <a:r>
              <a:rPr lang="en-US" altLang="ko-KR" sz="1000" b="1" dirty="0" smtClean="0"/>
              <a:t>)</a:t>
            </a:r>
            <a:endParaRPr lang="ko-KR" altLang="en-US" sz="1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42925" y="657225"/>
            <a:ext cx="366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pc="-30" dirty="0" smtClean="0">
                <a:latin typeface="+mj-ea"/>
              </a:rPr>
              <a:t>#</a:t>
            </a:r>
            <a:r>
              <a:rPr lang="en-US" altLang="ko-KR" b="1" dirty="0" smtClean="0">
                <a:solidFill>
                  <a:schemeClr val="accent2"/>
                </a:solidFill>
              </a:rPr>
              <a:t> </a:t>
            </a:r>
            <a:r>
              <a:rPr lang="ko-KR" altLang="en-US" b="1" spc="-30" dirty="0" smtClean="0">
                <a:solidFill>
                  <a:srgbClr val="FF0000"/>
                </a:solidFill>
                <a:latin typeface="+mj-ea"/>
              </a:rPr>
              <a:t>교사의 부담이 적은 </a:t>
            </a:r>
            <a:r>
              <a:rPr lang="ko-KR" altLang="en-US" b="1" spc="-30" dirty="0" smtClean="0">
                <a:latin typeface="+mj-ea"/>
              </a:rPr>
              <a:t>학습 </a:t>
            </a:r>
            <a:r>
              <a:rPr lang="ko-KR" altLang="en-US" b="1" spc="-30" dirty="0" err="1" smtClean="0">
                <a:latin typeface="+mj-ea"/>
              </a:rPr>
              <a:t>플로우</a:t>
            </a:r>
            <a:endParaRPr lang="ko-KR" altLang="en-US" b="1" dirty="0">
              <a:solidFill>
                <a:srgbClr val="1D314E"/>
              </a:solidFill>
            </a:endParaRPr>
          </a:p>
        </p:txBody>
      </p:sp>
      <p:pic>
        <p:nvPicPr>
          <p:cNvPr id="46" name="Picture 5" descr="\\LG-NAS\Co-work2\9. 러닝센터용시안모음(2017)\02.벽보물(러닝센터내부인테리어용)\벽보_수학사회과학계통도\벽보_계통도수학_420x594(mm)outline.jpg"/>
          <p:cNvPicPr>
            <a:picLocks noChangeAspect="1" noChangeArrowheads="1"/>
          </p:cNvPicPr>
          <p:nvPr/>
        </p:nvPicPr>
        <p:blipFill>
          <a:blip r:embed="rId7" cstate="print"/>
          <a:srcRect l="4222" t="17607" r="4387" b="43195"/>
          <a:stretch>
            <a:fillRect/>
          </a:stretch>
        </p:blipFill>
        <p:spPr bwMode="auto">
          <a:xfrm>
            <a:off x="4632960" y="4238725"/>
            <a:ext cx="1135380" cy="685700"/>
          </a:xfrm>
          <a:prstGeom prst="rect">
            <a:avLst/>
          </a:prstGeom>
          <a:noFill/>
        </p:spPr>
      </p:pic>
      <p:pic>
        <p:nvPicPr>
          <p:cNvPr id="1027" name="Picture 3" descr="D:\00. 스에모마케팅\0.년도별작업물2018년\20180618_제안서\교육청제안서\제안서\자료-김도희\B_1_1_세 자리 수_표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4325" y="5535297"/>
            <a:ext cx="400050" cy="565730"/>
          </a:xfrm>
          <a:prstGeom prst="rect">
            <a:avLst/>
          </a:prstGeom>
          <a:noFill/>
        </p:spPr>
      </p:pic>
      <p:pic>
        <p:nvPicPr>
          <p:cNvPr id="50" name="Picture 2" descr="D:\00. 스에모마케팅\0.년도별작업물2018년\20180618_제안서\교육청제안서\제안서\자료-김도희\A_1_4_비교하기_표지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48100" y="5535297"/>
            <a:ext cx="400050" cy="565730"/>
          </a:xfrm>
          <a:prstGeom prst="rect">
            <a:avLst/>
          </a:prstGeom>
          <a:noFill/>
        </p:spPr>
      </p:pic>
      <p:pic>
        <p:nvPicPr>
          <p:cNvPr id="51" name="Picture 4" descr="D:\00. 스에모마케팅\0.년도별작업물2018년\20180618_제안서\교육청제안서\제안서\자료-김도희\B_2_6_규칙 찾기_표지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9975" y="5535297"/>
            <a:ext cx="400050" cy="565730"/>
          </a:xfrm>
          <a:prstGeom prst="rect">
            <a:avLst/>
          </a:prstGeom>
          <a:noFill/>
        </p:spPr>
      </p:pic>
      <p:pic>
        <p:nvPicPr>
          <p:cNvPr id="1029" name="Picture 5" descr="D:\00. 스에모마케팅\0.년도별작업물2018년\20180618_제안서\교육청제안서\제안서\자료-김도희\학습분석표_Page_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12075" y="4843797"/>
            <a:ext cx="593725" cy="8393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0" name="TextBox 59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계통수학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925" y="704850"/>
            <a:ext cx="86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pc="-30" dirty="0" smtClean="0">
                <a:latin typeface="+mj-ea"/>
              </a:rPr>
              <a:t>#</a:t>
            </a:r>
            <a:r>
              <a:rPr lang="en-US" altLang="ko-KR" b="1" dirty="0" smtClean="0">
                <a:solidFill>
                  <a:schemeClr val="accent2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진단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\\LG-NAS\Co-work2\00.스마트에듀모아 img 참고\1. 탭강\Screenshot_2017-07-18-14-14-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8975" y="1977627"/>
            <a:ext cx="5019675" cy="31372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4829175" y="4276725"/>
            <a:ext cx="495300" cy="190500"/>
          </a:xfrm>
          <a:prstGeom prst="rect">
            <a:avLst/>
          </a:prstGeom>
          <a:solidFill>
            <a:srgbClr val="569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140" dirty="0" smtClean="0"/>
              <a:t>수학</a:t>
            </a:r>
            <a:r>
              <a:rPr lang="ko-KR" altLang="en-US" sz="1000" b="1" dirty="0" smtClean="0"/>
              <a:t> </a:t>
            </a:r>
            <a:r>
              <a:rPr lang="en-US" altLang="ko-KR" sz="1000" b="1" dirty="0" smtClean="0"/>
              <a:t>1</a:t>
            </a:r>
            <a:r>
              <a:rPr lang="ko-KR" altLang="en-US" sz="1000" b="1" dirty="0" smtClean="0"/>
              <a:t>차</a:t>
            </a:r>
            <a:endParaRPr lang="ko-KR" altLang="en-US" sz="1000" b="1" dirty="0"/>
          </a:p>
        </p:txBody>
      </p:sp>
      <p:sp>
        <p:nvSpPr>
          <p:cNvPr id="19" name="직사각형 18"/>
          <p:cNvSpPr/>
          <p:nvPr/>
        </p:nvSpPr>
        <p:spPr>
          <a:xfrm>
            <a:off x="6580215" y="4276725"/>
            <a:ext cx="495300" cy="190500"/>
          </a:xfrm>
          <a:prstGeom prst="rect">
            <a:avLst/>
          </a:prstGeom>
          <a:solidFill>
            <a:srgbClr val="569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140" dirty="0" smtClean="0"/>
              <a:t>수학</a:t>
            </a:r>
            <a:r>
              <a:rPr lang="ko-KR" altLang="en-US" sz="1000" b="1" dirty="0" smtClean="0"/>
              <a:t> </a:t>
            </a:r>
            <a:r>
              <a:rPr lang="en-US" altLang="ko-KR" sz="1000" b="1" dirty="0" smtClean="0"/>
              <a:t>2</a:t>
            </a:r>
            <a:r>
              <a:rPr lang="ko-KR" altLang="en-US" sz="1000" b="1" dirty="0" smtClean="0"/>
              <a:t>차</a:t>
            </a:r>
            <a:endParaRPr lang="ko-KR" altLang="en-US" sz="1000" b="1" dirty="0"/>
          </a:p>
        </p:txBody>
      </p:sp>
      <p:pic>
        <p:nvPicPr>
          <p:cNvPr id="2053" name="Picture 5" descr="D:\00. 스에모마케팅\0.년도별작업물2018년\20180618_제안서\교육청제안서\제안서\자료-김도희\진도관리 팝업창 _ 인쇄하기_Pag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0" y="1272720"/>
            <a:ext cx="3468913" cy="490555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계통수학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0. 스에모마케팅\0.년도별작업물2018년\20180618_제안서\교육청제안서\제안서\자료-김도희\LevelTest_Analy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" y="1292607"/>
            <a:ext cx="3411154" cy="482244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925" y="704850"/>
            <a:ext cx="172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pc="-30" dirty="0" smtClean="0">
                <a:latin typeface="+mj-ea"/>
              </a:rPr>
              <a:t>#</a:t>
            </a:r>
            <a:r>
              <a:rPr lang="en-US" altLang="ko-KR" b="1" dirty="0" smtClean="0">
                <a:solidFill>
                  <a:schemeClr val="accent2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분석 및 설계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28675" y="5076825"/>
            <a:ext cx="2181225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 rot="19949824">
            <a:off x="3314700" y="5114925"/>
            <a:ext cx="27622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오른쪽 화살표 13"/>
          <p:cNvSpPr/>
          <p:nvPr/>
        </p:nvSpPr>
        <p:spPr>
          <a:xfrm rot="19949824">
            <a:off x="3095624" y="3400424"/>
            <a:ext cx="27622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90542" y="3563940"/>
            <a:ext cx="1662158" cy="798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2849" y="1714501"/>
            <a:ext cx="4590233" cy="223136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2851" y="4314825"/>
            <a:ext cx="4591050" cy="119230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계통수학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25" y="704850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pc="-30" dirty="0" smtClean="0">
                <a:latin typeface="+mj-ea"/>
              </a:rPr>
              <a:t>#</a:t>
            </a:r>
            <a:r>
              <a:rPr lang="en-US" altLang="ko-KR" b="1" dirty="0" smtClean="0">
                <a:solidFill>
                  <a:schemeClr val="accent2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적은 분량 </a:t>
            </a:r>
            <a:r>
              <a:rPr lang="en-US" altLang="ko-KR" b="1" dirty="0" smtClean="0">
                <a:solidFill>
                  <a:srgbClr val="FF0000"/>
                </a:solidFill>
              </a:rPr>
              <a:t>! </a:t>
            </a:r>
            <a:r>
              <a:rPr lang="ko-KR" altLang="en-US" b="1" dirty="0" smtClean="0">
                <a:solidFill>
                  <a:srgbClr val="FF0000"/>
                </a:solidFill>
              </a:rPr>
              <a:t> 쉬운 목표 </a:t>
            </a:r>
            <a:r>
              <a:rPr lang="en-US" altLang="ko-KR" b="1" dirty="0" smtClean="0">
                <a:solidFill>
                  <a:srgbClr val="FF0000"/>
                </a:solidFill>
              </a:rPr>
              <a:t>!</a:t>
            </a:r>
            <a:endParaRPr lang="en-US" altLang="ko-KR" b="1" spc="-30" dirty="0">
              <a:latin typeface="+mj-ea"/>
            </a:endParaRPr>
          </a:p>
        </p:txBody>
      </p:sp>
      <p:pic>
        <p:nvPicPr>
          <p:cNvPr id="4101" name="Picture 5" descr="\\LG-NAS\Co-work2\9. 러닝센터용시안모음(2017)\02.벽보물(러닝센터내부인테리어용)\벽보_수학사회과학계통도\벽보_계통도수학_420x594(mm)outline.jpg"/>
          <p:cNvPicPr>
            <a:picLocks noChangeAspect="1" noChangeArrowheads="1"/>
          </p:cNvPicPr>
          <p:nvPr/>
        </p:nvPicPr>
        <p:blipFill>
          <a:blip r:embed="rId2" cstate="print"/>
          <a:srcRect l="4222" t="17607" r="4387" b="43195"/>
          <a:stretch>
            <a:fillRect/>
          </a:stretch>
        </p:blipFill>
        <p:spPr bwMode="auto">
          <a:xfrm>
            <a:off x="190500" y="1162050"/>
            <a:ext cx="8705850" cy="5257800"/>
          </a:xfrm>
          <a:prstGeom prst="rect">
            <a:avLst/>
          </a:prstGeom>
          <a:noFill/>
        </p:spPr>
      </p:pic>
      <p:sp>
        <p:nvSpPr>
          <p:cNvPr id="6" name="모서리가 둥근 직사각형 5"/>
          <p:cNvSpPr/>
          <p:nvPr/>
        </p:nvSpPr>
        <p:spPr>
          <a:xfrm>
            <a:off x="695325" y="3619500"/>
            <a:ext cx="952500" cy="4762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4705350" y="2867025"/>
            <a:ext cx="952500" cy="4762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7105650" y="2133600"/>
            <a:ext cx="952500" cy="4762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계통수학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925" y="704850"/>
            <a:ext cx="285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pc="-30" dirty="0" smtClean="0">
                <a:latin typeface="+mj-ea"/>
              </a:rPr>
              <a:t>#</a:t>
            </a:r>
            <a:r>
              <a:rPr lang="en-US" altLang="ko-KR" b="1" dirty="0" smtClean="0">
                <a:solidFill>
                  <a:schemeClr val="accent2"/>
                </a:solidFill>
              </a:rPr>
              <a:t> </a:t>
            </a:r>
            <a:r>
              <a:rPr lang="ko-KR" altLang="en-US" b="1" spc="-30" dirty="0" smtClean="0">
                <a:solidFill>
                  <a:srgbClr val="FF0000"/>
                </a:solidFill>
                <a:latin typeface="+mj-ea"/>
              </a:rPr>
              <a:t>작은 도전과 작은 성공 </a:t>
            </a:r>
            <a:endParaRPr lang="ko-KR" altLang="en-US" b="1" dirty="0">
              <a:solidFill>
                <a:srgbClr val="1D314E"/>
              </a:solidFill>
            </a:endParaRPr>
          </a:p>
        </p:txBody>
      </p:sp>
      <p:pic>
        <p:nvPicPr>
          <p:cNvPr id="6" name="Picture 2" descr="\\LG-NAS\Co-work2\00.스마트에듀모아 img 참고\1. 탭강\Screenshot_2017-06-12-12-26-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7" y="1354138"/>
            <a:ext cx="7312025" cy="49498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1011237" y="3875088"/>
            <a:ext cx="1582737" cy="20716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90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b="75417"/>
          <a:stretch>
            <a:fillRect/>
          </a:stretch>
        </p:blipFill>
        <p:spPr bwMode="auto">
          <a:xfrm>
            <a:off x="1098549" y="5089526"/>
            <a:ext cx="147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24590"/>
          <a:stretch>
            <a:fillRect/>
          </a:stretch>
        </p:blipFill>
        <p:spPr bwMode="auto">
          <a:xfrm>
            <a:off x="1101724" y="2017713"/>
            <a:ext cx="14716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t="24590" b="29303"/>
          <a:stretch>
            <a:fillRect/>
          </a:stretch>
        </p:blipFill>
        <p:spPr bwMode="auto">
          <a:xfrm>
            <a:off x="1098549" y="3946526"/>
            <a:ext cx="14732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 bwMode="auto">
          <a:xfrm>
            <a:off x="1408112" y="2160588"/>
            <a:ext cx="857250" cy="2143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나의 학습</a:t>
            </a:r>
          </a:p>
        </p:txBody>
      </p:sp>
      <p:sp>
        <p:nvSpPr>
          <p:cNvPr id="13" name="직사각형 12"/>
          <p:cNvSpPr/>
          <p:nvPr/>
        </p:nvSpPr>
        <p:spPr bwMode="auto">
          <a:xfrm>
            <a:off x="1439862" y="5232401"/>
            <a:ext cx="857250" cy="214312"/>
          </a:xfrm>
          <a:prstGeom prst="rect">
            <a:avLst/>
          </a:prstGeom>
          <a:solidFill>
            <a:srgbClr val="3EA8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진단평가</a:t>
            </a:r>
          </a:p>
        </p:txBody>
      </p:sp>
      <p:sp>
        <p:nvSpPr>
          <p:cNvPr id="14" name="직사각형 13"/>
          <p:cNvSpPr>
            <a:spLocks noChangeArrowheads="1"/>
          </p:cNvSpPr>
          <p:nvPr/>
        </p:nvSpPr>
        <p:spPr bwMode="auto">
          <a:xfrm>
            <a:off x="1209674" y="2517776"/>
            <a:ext cx="1120775" cy="13573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900" b="1">
              <a:solidFill>
                <a:schemeClr val="tx2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1276349" y="2517776"/>
            <a:ext cx="989013" cy="2143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수와 연산</a:t>
            </a:r>
          </a:p>
        </p:txBody>
      </p:sp>
      <p:sp>
        <p:nvSpPr>
          <p:cNvPr id="16" name="직사각형 15"/>
          <p:cNvSpPr/>
          <p:nvPr/>
        </p:nvSpPr>
        <p:spPr bwMode="auto">
          <a:xfrm>
            <a:off x="1276349" y="2782900"/>
            <a:ext cx="989013" cy="2143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규칙성과 문제해결</a:t>
            </a:r>
          </a:p>
        </p:txBody>
      </p:sp>
      <p:sp>
        <p:nvSpPr>
          <p:cNvPr id="17" name="직사각형 16"/>
          <p:cNvSpPr/>
          <p:nvPr/>
        </p:nvSpPr>
        <p:spPr bwMode="auto">
          <a:xfrm>
            <a:off x="1276349" y="3068650"/>
            <a:ext cx="989013" cy="2143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도형</a:t>
            </a:r>
          </a:p>
        </p:txBody>
      </p:sp>
      <p:sp>
        <p:nvSpPr>
          <p:cNvPr id="18" name="직사각형 17"/>
          <p:cNvSpPr/>
          <p:nvPr/>
        </p:nvSpPr>
        <p:spPr bwMode="auto">
          <a:xfrm>
            <a:off x="1276349" y="3354402"/>
            <a:ext cx="989013" cy="2143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측정</a:t>
            </a:r>
          </a:p>
        </p:txBody>
      </p:sp>
      <p:sp>
        <p:nvSpPr>
          <p:cNvPr id="19" name="직사각형 18"/>
          <p:cNvSpPr/>
          <p:nvPr/>
        </p:nvSpPr>
        <p:spPr bwMode="auto">
          <a:xfrm>
            <a:off x="1276349" y="3640154"/>
            <a:ext cx="989013" cy="2143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확률과 통계</a:t>
            </a:r>
          </a:p>
        </p:txBody>
      </p:sp>
      <p:grpSp>
        <p:nvGrpSpPr>
          <p:cNvPr id="20" name="그룹 19"/>
          <p:cNvGrpSpPr>
            <a:grpSpLocks/>
          </p:cNvGrpSpPr>
          <p:nvPr/>
        </p:nvGrpSpPr>
        <p:grpSpPr bwMode="auto">
          <a:xfrm>
            <a:off x="4111624" y="4017963"/>
            <a:ext cx="1054100" cy="357188"/>
            <a:chOff x="4381496" y="3571876"/>
            <a:chExt cx="1143008" cy="357190"/>
          </a:xfrm>
        </p:grpSpPr>
        <p:sp>
          <p:nvSpPr>
            <p:cNvPr id="70" name="모서리가 둥근 직사각형 69"/>
            <p:cNvSpPr>
              <a:spLocks noChangeArrowheads="1"/>
            </p:cNvSpPr>
            <p:nvPr/>
          </p:nvSpPr>
          <p:spPr bwMode="auto">
            <a:xfrm>
              <a:off x="4381496" y="3571876"/>
              <a:ext cx="1143008" cy="35719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9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1" name="TextBox 69"/>
            <p:cNvSpPr txBox="1">
              <a:spLocks noChangeArrowheads="1"/>
            </p:cNvSpPr>
            <p:nvPr/>
          </p:nvSpPr>
          <p:spPr bwMode="auto">
            <a:xfrm>
              <a:off x="4538659" y="3642184"/>
              <a:ext cx="97013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3. </a:t>
              </a:r>
              <a:r>
                <a:rPr lang="ko-KR" altLang="en-US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덧셈과 뺄셈</a:t>
              </a:r>
              <a:r>
                <a:rPr lang="en-US" altLang="ko-KR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(1)</a:t>
              </a:r>
              <a:endParaRPr lang="ko-KR" altLang="en-US" sz="8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2" name="TextBox 71"/>
            <p:cNvSpPr txBox="1">
              <a:spLocks noChangeArrowheads="1"/>
            </p:cNvSpPr>
            <p:nvPr/>
          </p:nvSpPr>
          <p:spPr bwMode="auto">
            <a:xfrm>
              <a:off x="4381496" y="3586164"/>
              <a:ext cx="2584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b="1">
                  <a:solidFill>
                    <a:srgbClr val="FF6600"/>
                  </a:solidFill>
                  <a:latin typeface="맑은 고딕" pitchFamily="50" charset="-127"/>
                  <a:ea typeface="맑은 고딕" pitchFamily="50" charset="-127"/>
                </a:rPr>
                <a:t>-</a:t>
              </a:r>
              <a:endParaRPr lang="ko-KR" altLang="en-US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1" name="포인트가 5개인 별 20"/>
          <p:cNvSpPr/>
          <p:nvPr/>
        </p:nvSpPr>
        <p:spPr bwMode="auto">
          <a:xfrm>
            <a:off x="4400549" y="3946526"/>
            <a:ext cx="133350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포인트가 5개인 별 21"/>
          <p:cNvSpPr/>
          <p:nvPr/>
        </p:nvSpPr>
        <p:spPr bwMode="auto">
          <a:xfrm>
            <a:off x="4554537" y="3946526"/>
            <a:ext cx="131762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포인트가 5개인 별 22"/>
          <p:cNvSpPr/>
          <p:nvPr/>
        </p:nvSpPr>
        <p:spPr bwMode="auto">
          <a:xfrm>
            <a:off x="4722812" y="3946526"/>
            <a:ext cx="131762" cy="142875"/>
          </a:xfrm>
          <a:prstGeom prst="star5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직사각형 23"/>
          <p:cNvSpPr>
            <a:spLocks noChangeArrowheads="1"/>
          </p:cNvSpPr>
          <p:nvPr/>
        </p:nvSpPr>
        <p:spPr bwMode="auto">
          <a:xfrm>
            <a:off x="4392612" y="4303713"/>
            <a:ext cx="527050" cy="46038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90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5" name="그룹 24"/>
          <p:cNvGrpSpPr>
            <a:grpSpLocks/>
          </p:cNvGrpSpPr>
          <p:nvPr/>
        </p:nvGrpSpPr>
        <p:grpSpPr bwMode="auto">
          <a:xfrm>
            <a:off x="3122612" y="4017963"/>
            <a:ext cx="922337" cy="357188"/>
            <a:chOff x="4293574" y="3571876"/>
            <a:chExt cx="1230930" cy="357190"/>
          </a:xfrm>
        </p:grpSpPr>
        <p:sp>
          <p:nvSpPr>
            <p:cNvPr id="67" name="모서리가 둥근 직사각형 66"/>
            <p:cNvSpPr>
              <a:spLocks noChangeArrowheads="1"/>
            </p:cNvSpPr>
            <p:nvPr/>
          </p:nvSpPr>
          <p:spPr bwMode="auto">
            <a:xfrm>
              <a:off x="4381496" y="3571876"/>
              <a:ext cx="1143008" cy="35719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9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8" name="TextBox 79"/>
            <p:cNvSpPr txBox="1">
              <a:spLocks noChangeArrowheads="1"/>
            </p:cNvSpPr>
            <p:nvPr/>
          </p:nvSpPr>
          <p:spPr bwMode="auto">
            <a:xfrm>
              <a:off x="4450737" y="3643314"/>
              <a:ext cx="94769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1. 100</a:t>
              </a:r>
              <a:r>
                <a:rPr lang="ko-KR" altLang="en-US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까지의 수</a:t>
              </a:r>
            </a:p>
          </p:txBody>
        </p:sp>
        <p:sp>
          <p:nvSpPr>
            <p:cNvPr id="69" name="TextBox 80"/>
            <p:cNvSpPr txBox="1">
              <a:spLocks noChangeArrowheads="1"/>
            </p:cNvSpPr>
            <p:nvPr/>
          </p:nvSpPr>
          <p:spPr bwMode="auto">
            <a:xfrm>
              <a:off x="4293574" y="3586164"/>
              <a:ext cx="3180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b="1">
                  <a:solidFill>
                    <a:srgbClr val="FF6600"/>
                  </a:solidFill>
                  <a:latin typeface="맑은 고딕" pitchFamily="50" charset="-127"/>
                  <a:ea typeface="맑은 고딕" pitchFamily="50" charset="-127"/>
                </a:rPr>
                <a:t>-</a:t>
              </a:r>
              <a:endParaRPr lang="ko-KR" altLang="en-US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6" name="직사각형 25"/>
          <p:cNvSpPr>
            <a:spLocks noChangeArrowheads="1"/>
          </p:cNvSpPr>
          <p:nvPr/>
        </p:nvSpPr>
        <p:spPr bwMode="auto">
          <a:xfrm>
            <a:off x="3386137" y="4303713"/>
            <a:ext cx="527050" cy="46038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90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7" name="그룹 26"/>
          <p:cNvGrpSpPr>
            <a:grpSpLocks/>
          </p:cNvGrpSpPr>
          <p:nvPr/>
        </p:nvGrpSpPr>
        <p:grpSpPr bwMode="auto">
          <a:xfrm>
            <a:off x="4111624" y="4468838"/>
            <a:ext cx="1054100" cy="357187"/>
            <a:chOff x="4381496" y="3571876"/>
            <a:chExt cx="1143008" cy="357190"/>
          </a:xfrm>
        </p:grpSpPr>
        <p:sp>
          <p:nvSpPr>
            <p:cNvPr id="64" name="모서리가 둥근 직사각형 63"/>
            <p:cNvSpPr>
              <a:spLocks noChangeArrowheads="1"/>
            </p:cNvSpPr>
            <p:nvPr/>
          </p:nvSpPr>
          <p:spPr bwMode="auto">
            <a:xfrm>
              <a:off x="4381496" y="3571876"/>
              <a:ext cx="1143008" cy="35719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9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5" name="TextBox 84"/>
            <p:cNvSpPr txBox="1">
              <a:spLocks noChangeArrowheads="1"/>
            </p:cNvSpPr>
            <p:nvPr/>
          </p:nvSpPr>
          <p:spPr bwMode="auto">
            <a:xfrm>
              <a:off x="4538659" y="3642184"/>
              <a:ext cx="97013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3. </a:t>
              </a:r>
              <a:r>
                <a:rPr lang="ko-KR" altLang="en-US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덧셈과 뺄셈</a:t>
              </a:r>
              <a:r>
                <a:rPr lang="en-US" altLang="ko-KR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(1)</a:t>
              </a:r>
              <a:endParaRPr lang="ko-KR" altLang="en-US" sz="8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6" name="TextBox 85"/>
            <p:cNvSpPr txBox="1">
              <a:spLocks noChangeArrowheads="1"/>
            </p:cNvSpPr>
            <p:nvPr/>
          </p:nvSpPr>
          <p:spPr bwMode="auto">
            <a:xfrm>
              <a:off x="4381496" y="3586164"/>
              <a:ext cx="2584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b="1">
                  <a:solidFill>
                    <a:srgbClr val="FF6600"/>
                  </a:solidFill>
                  <a:latin typeface="맑은 고딕" pitchFamily="50" charset="-127"/>
                  <a:ea typeface="맑은 고딕" pitchFamily="50" charset="-127"/>
                </a:rPr>
                <a:t>-</a:t>
              </a:r>
              <a:endParaRPr lang="ko-KR" altLang="en-US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8" name="직사각형 27"/>
          <p:cNvSpPr>
            <a:spLocks noChangeArrowheads="1"/>
          </p:cNvSpPr>
          <p:nvPr/>
        </p:nvSpPr>
        <p:spPr bwMode="auto">
          <a:xfrm>
            <a:off x="4392612" y="4754588"/>
            <a:ext cx="527050" cy="46037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9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포인트가 5개인 별 28"/>
          <p:cNvSpPr/>
          <p:nvPr/>
        </p:nvSpPr>
        <p:spPr bwMode="auto">
          <a:xfrm>
            <a:off x="3438524" y="3946526"/>
            <a:ext cx="131763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포인트가 5개인 별 29"/>
          <p:cNvSpPr/>
          <p:nvPr/>
        </p:nvSpPr>
        <p:spPr bwMode="auto">
          <a:xfrm>
            <a:off x="3592512" y="3946526"/>
            <a:ext cx="131762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포인트가 5개인 별 30"/>
          <p:cNvSpPr/>
          <p:nvPr/>
        </p:nvSpPr>
        <p:spPr bwMode="auto">
          <a:xfrm>
            <a:off x="3759199" y="3946526"/>
            <a:ext cx="131763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포인트가 5개인 별 31"/>
          <p:cNvSpPr/>
          <p:nvPr/>
        </p:nvSpPr>
        <p:spPr bwMode="auto">
          <a:xfrm>
            <a:off x="4400549" y="4422776"/>
            <a:ext cx="133350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포인트가 5개인 별 32"/>
          <p:cNvSpPr/>
          <p:nvPr/>
        </p:nvSpPr>
        <p:spPr bwMode="auto">
          <a:xfrm>
            <a:off x="4554537" y="4422776"/>
            <a:ext cx="131762" cy="142875"/>
          </a:xfrm>
          <a:prstGeom prst="star5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포인트가 5개인 별 33"/>
          <p:cNvSpPr/>
          <p:nvPr/>
        </p:nvSpPr>
        <p:spPr bwMode="auto">
          <a:xfrm>
            <a:off x="4722812" y="4422776"/>
            <a:ext cx="131762" cy="142875"/>
          </a:xfrm>
          <a:prstGeom prst="star5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5" name="그룹 34"/>
          <p:cNvGrpSpPr>
            <a:grpSpLocks/>
          </p:cNvGrpSpPr>
          <p:nvPr/>
        </p:nvGrpSpPr>
        <p:grpSpPr bwMode="auto">
          <a:xfrm>
            <a:off x="4111624" y="3103563"/>
            <a:ext cx="1054100" cy="357188"/>
            <a:chOff x="4381496" y="3571876"/>
            <a:chExt cx="1143008" cy="357190"/>
          </a:xfrm>
        </p:grpSpPr>
        <p:sp>
          <p:nvSpPr>
            <p:cNvPr id="61" name="모서리가 둥근 직사각형 60"/>
            <p:cNvSpPr/>
            <p:nvPr/>
          </p:nvSpPr>
          <p:spPr bwMode="auto">
            <a:xfrm>
              <a:off x="4381496" y="3571876"/>
              <a:ext cx="1143008" cy="3571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 sz="9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2" name="TextBox 100"/>
            <p:cNvSpPr txBox="1">
              <a:spLocks noChangeArrowheads="1"/>
            </p:cNvSpPr>
            <p:nvPr/>
          </p:nvSpPr>
          <p:spPr bwMode="auto">
            <a:xfrm>
              <a:off x="4538659" y="3642184"/>
              <a:ext cx="88197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3. </a:t>
              </a:r>
              <a:r>
                <a:rPr lang="ko-KR" altLang="en-US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덧셈과 뺄셈</a:t>
              </a:r>
            </a:p>
          </p:txBody>
        </p:sp>
        <p:sp>
          <p:nvSpPr>
            <p:cNvPr id="63" name="TextBox 101"/>
            <p:cNvSpPr txBox="1">
              <a:spLocks noChangeArrowheads="1"/>
            </p:cNvSpPr>
            <p:nvPr/>
          </p:nvSpPr>
          <p:spPr bwMode="auto">
            <a:xfrm>
              <a:off x="4381496" y="3586164"/>
              <a:ext cx="2584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b="1">
                  <a:solidFill>
                    <a:srgbClr val="FF6600"/>
                  </a:solidFill>
                  <a:latin typeface="맑은 고딕" pitchFamily="50" charset="-127"/>
                  <a:ea typeface="맑은 고딕" pitchFamily="50" charset="-127"/>
                </a:rPr>
                <a:t>-</a:t>
              </a:r>
              <a:endParaRPr lang="ko-KR" altLang="en-US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36" name="포인트가 5개인 별 35"/>
          <p:cNvSpPr/>
          <p:nvPr/>
        </p:nvSpPr>
        <p:spPr bwMode="auto">
          <a:xfrm>
            <a:off x="4400549" y="3032126"/>
            <a:ext cx="133350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포인트가 5개인 별 36"/>
          <p:cNvSpPr/>
          <p:nvPr/>
        </p:nvSpPr>
        <p:spPr bwMode="auto">
          <a:xfrm>
            <a:off x="4554537" y="3032126"/>
            <a:ext cx="131762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" name="포인트가 5개인 별 37"/>
          <p:cNvSpPr/>
          <p:nvPr/>
        </p:nvSpPr>
        <p:spPr bwMode="auto">
          <a:xfrm>
            <a:off x="4722812" y="3032126"/>
            <a:ext cx="131762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9" name="그룹 38"/>
          <p:cNvGrpSpPr>
            <a:grpSpLocks/>
          </p:cNvGrpSpPr>
          <p:nvPr/>
        </p:nvGrpSpPr>
        <p:grpSpPr bwMode="auto">
          <a:xfrm>
            <a:off x="3149599" y="3103563"/>
            <a:ext cx="895350" cy="357188"/>
            <a:chOff x="4330758" y="3571876"/>
            <a:chExt cx="1193746" cy="357190"/>
          </a:xfrm>
        </p:grpSpPr>
        <p:sp>
          <p:nvSpPr>
            <p:cNvPr id="58" name="모서리가 둥근 직사각형 57"/>
            <p:cNvSpPr/>
            <p:nvPr/>
          </p:nvSpPr>
          <p:spPr bwMode="auto">
            <a:xfrm>
              <a:off x="4381556" y="3571876"/>
              <a:ext cx="1142948" cy="3571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 sz="9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9" name="TextBox 108"/>
            <p:cNvSpPr txBox="1">
              <a:spLocks noChangeArrowheads="1"/>
            </p:cNvSpPr>
            <p:nvPr/>
          </p:nvSpPr>
          <p:spPr bwMode="auto">
            <a:xfrm>
              <a:off x="4535675" y="3643314"/>
              <a:ext cx="98882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1. 9</a:t>
              </a:r>
              <a:r>
                <a:rPr lang="ko-KR" altLang="en-US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까지의 수</a:t>
              </a:r>
            </a:p>
          </p:txBody>
        </p:sp>
        <p:sp>
          <p:nvSpPr>
            <p:cNvPr id="60" name="TextBox 109"/>
            <p:cNvSpPr txBox="1">
              <a:spLocks noChangeArrowheads="1"/>
            </p:cNvSpPr>
            <p:nvPr/>
          </p:nvSpPr>
          <p:spPr bwMode="auto">
            <a:xfrm>
              <a:off x="4330758" y="3586164"/>
              <a:ext cx="3180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b="1">
                  <a:solidFill>
                    <a:srgbClr val="FF6600"/>
                  </a:solidFill>
                  <a:latin typeface="맑은 고딕" pitchFamily="50" charset="-127"/>
                  <a:ea typeface="맑은 고딕" pitchFamily="50" charset="-127"/>
                </a:rPr>
                <a:t>-</a:t>
              </a:r>
              <a:endParaRPr lang="ko-KR" altLang="en-US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0" name="그룹 39"/>
          <p:cNvGrpSpPr>
            <a:grpSpLocks/>
          </p:cNvGrpSpPr>
          <p:nvPr/>
        </p:nvGrpSpPr>
        <p:grpSpPr bwMode="auto">
          <a:xfrm>
            <a:off x="3187699" y="3517901"/>
            <a:ext cx="857250" cy="357187"/>
            <a:chOff x="4381496" y="3571876"/>
            <a:chExt cx="1143008" cy="357190"/>
          </a:xfrm>
        </p:grpSpPr>
        <p:sp>
          <p:nvSpPr>
            <p:cNvPr id="55" name="모서리가 둥근 직사각형 54"/>
            <p:cNvSpPr/>
            <p:nvPr/>
          </p:nvSpPr>
          <p:spPr bwMode="auto">
            <a:xfrm>
              <a:off x="4381496" y="3571876"/>
              <a:ext cx="1143008" cy="3571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 sz="9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6" name="TextBox 113"/>
            <p:cNvSpPr txBox="1">
              <a:spLocks noChangeArrowheads="1"/>
            </p:cNvSpPr>
            <p:nvPr/>
          </p:nvSpPr>
          <p:spPr bwMode="auto">
            <a:xfrm>
              <a:off x="4538659" y="3642184"/>
              <a:ext cx="85953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5. 50</a:t>
              </a:r>
              <a:r>
                <a:rPr lang="ko-KR" altLang="en-US" sz="8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까지의 수</a:t>
              </a:r>
            </a:p>
          </p:txBody>
        </p:sp>
        <p:sp>
          <p:nvSpPr>
            <p:cNvPr id="57" name="TextBox 114"/>
            <p:cNvSpPr txBox="1">
              <a:spLocks noChangeArrowheads="1"/>
            </p:cNvSpPr>
            <p:nvPr/>
          </p:nvSpPr>
          <p:spPr bwMode="auto">
            <a:xfrm>
              <a:off x="4381496" y="3586164"/>
              <a:ext cx="2584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b="1">
                  <a:solidFill>
                    <a:srgbClr val="FF6600"/>
                  </a:solidFill>
                  <a:latin typeface="맑은 고딕" pitchFamily="50" charset="-127"/>
                  <a:ea typeface="맑은 고딕" pitchFamily="50" charset="-127"/>
                </a:rPr>
                <a:t>-</a:t>
              </a:r>
              <a:endParaRPr lang="ko-KR" altLang="en-US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41" name="포인트가 5개인 별 40"/>
          <p:cNvSpPr/>
          <p:nvPr/>
        </p:nvSpPr>
        <p:spPr bwMode="auto">
          <a:xfrm>
            <a:off x="3438524" y="3032126"/>
            <a:ext cx="131763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2" name="포인트가 5개인 별 41"/>
          <p:cNvSpPr/>
          <p:nvPr/>
        </p:nvSpPr>
        <p:spPr bwMode="auto">
          <a:xfrm>
            <a:off x="3592512" y="3032126"/>
            <a:ext cx="131762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3" name="포인트가 5개인 별 42"/>
          <p:cNvSpPr/>
          <p:nvPr/>
        </p:nvSpPr>
        <p:spPr bwMode="auto">
          <a:xfrm>
            <a:off x="3759199" y="3032126"/>
            <a:ext cx="1317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" name="포인트가 5개인 별 43"/>
          <p:cNvSpPr/>
          <p:nvPr/>
        </p:nvSpPr>
        <p:spPr bwMode="auto">
          <a:xfrm>
            <a:off x="3440112" y="3460751"/>
            <a:ext cx="131762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포인트가 5개인 별 44"/>
          <p:cNvSpPr/>
          <p:nvPr/>
        </p:nvSpPr>
        <p:spPr bwMode="auto">
          <a:xfrm>
            <a:off x="3594099" y="3460751"/>
            <a:ext cx="131763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포인트가 5개인 별 45"/>
          <p:cNvSpPr/>
          <p:nvPr/>
        </p:nvSpPr>
        <p:spPr bwMode="auto">
          <a:xfrm>
            <a:off x="3760787" y="3460751"/>
            <a:ext cx="131762" cy="1428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7" name="Picture 17" descr="\\LG-NAS\Co-work2\1. 탭강수정\앱 적용 이미지_20170209\drawable\s_stam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099" y="3232151"/>
            <a:ext cx="2413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7" descr="\\LG-NAS\Co-work2\1. 탭강수정\앱 적용 이미지_20170209\drawable\s_stam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6962" y="3232151"/>
            <a:ext cx="2413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7" descr="\\LG-NAS\Co-work2\1. 탭강수정\앱 적용 이미지_20170209\drawable\s_stam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099" y="3660776"/>
            <a:ext cx="2413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125"/>
          <p:cNvSpPr txBox="1">
            <a:spLocks noChangeArrowheads="1"/>
          </p:cNvSpPr>
          <p:nvPr/>
        </p:nvSpPr>
        <p:spPr bwMode="auto">
          <a:xfrm>
            <a:off x="3209924" y="4965701"/>
            <a:ext cx="290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rPr>
              <a:t>+</a:t>
            </a:r>
            <a:endParaRPr lang="ko-KR" altLang="en-US" sz="1400" b="1">
              <a:solidFill>
                <a:srgbClr val="FF66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1" name="TextBox 126"/>
          <p:cNvSpPr txBox="1">
            <a:spLocks noChangeArrowheads="1"/>
          </p:cNvSpPr>
          <p:nvPr/>
        </p:nvSpPr>
        <p:spPr bwMode="auto">
          <a:xfrm>
            <a:off x="4176712" y="4965701"/>
            <a:ext cx="290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rPr>
              <a:t>+</a:t>
            </a:r>
            <a:endParaRPr lang="ko-KR" altLang="en-US" sz="1400" b="1">
              <a:solidFill>
                <a:srgbClr val="FF66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2" name="TextBox 127"/>
          <p:cNvSpPr txBox="1">
            <a:spLocks noChangeArrowheads="1"/>
          </p:cNvSpPr>
          <p:nvPr/>
        </p:nvSpPr>
        <p:spPr bwMode="auto">
          <a:xfrm>
            <a:off x="5165724" y="4965701"/>
            <a:ext cx="290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rPr>
              <a:t>+</a:t>
            </a:r>
            <a:endParaRPr lang="ko-KR" altLang="en-US" sz="1400" b="1">
              <a:solidFill>
                <a:srgbClr val="FF66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TextBox 128"/>
          <p:cNvSpPr txBox="1">
            <a:spLocks noChangeArrowheads="1"/>
          </p:cNvSpPr>
          <p:nvPr/>
        </p:nvSpPr>
        <p:spPr bwMode="auto">
          <a:xfrm>
            <a:off x="3209924" y="5446713"/>
            <a:ext cx="290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rPr>
              <a:t>+</a:t>
            </a:r>
            <a:endParaRPr lang="ko-KR" altLang="en-US" sz="1400" b="1">
              <a:solidFill>
                <a:srgbClr val="FF66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TextBox 129"/>
          <p:cNvSpPr txBox="1">
            <a:spLocks noChangeArrowheads="1"/>
          </p:cNvSpPr>
          <p:nvPr/>
        </p:nvSpPr>
        <p:spPr bwMode="auto">
          <a:xfrm>
            <a:off x="5165724" y="5456238"/>
            <a:ext cx="290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rPr>
              <a:t>+</a:t>
            </a:r>
            <a:endParaRPr lang="ko-KR" altLang="en-US" sz="1400" b="1">
              <a:solidFill>
                <a:srgbClr val="FF66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계통수학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-18256" y="912515"/>
            <a:ext cx="9180511" cy="1869578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-18256" y="1015001"/>
            <a:ext cx="9180511" cy="1695084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800" b="1" spc="-30" dirty="0">
              <a:solidFill>
                <a:srgbClr val="F6BB00"/>
              </a:solidFill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141889" y="1090520"/>
            <a:ext cx="4169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800" b="1" spc="-30" dirty="0" smtClean="0">
                <a:latin typeface="HY태백B" pitchFamily="18" charset="-127"/>
                <a:ea typeface="HY태백B" pitchFamily="18" charset="-127"/>
              </a:rPr>
              <a:t> </a:t>
            </a:r>
            <a:r>
              <a:rPr lang="ko-KR" altLang="en-US" sz="3200" b="1" spc="-30" dirty="0" err="1" smtClean="0">
                <a:latin typeface="HY태백B" pitchFamily="18" charset="-127"/>
                <a:ea typeface="HY태백B" pitchFamily="18" charset="-127"/>
              </a:rPr>
              <a:t>스마트에듀모아</a:t>
            </a:r>
            <a:endParaRPr lang="en-US" altLang="ko-KR" sz="3200" b="1" spc="-30" dirty="0" smtClean="0">
              <a:latin typeface="HY태백B" pitchFamily="18" charset="-127"/>
              <a:ea typeface="HY태백B" pitchFamily="18" charset="-127"/>
            </a:endParaRPr>
          </a:p>
          <a:p>
            <a:r>
              <a:rPr lang="en-US" altLang="ko-KR" sz="3200" b="1" spc="-30" dirty="0" smtClean="0">
                <a:latin typeface="HY태백B" pitchFamily="18" charset="-127"/>
                <a:ea typeface="HY태백B" pitchFamily="18" charset="-127"/>
              </a:rPr>
              <a:t> </a:t>
            </a:r>
            <a:r>
              <a:rPr lang="en-US" altLang="ko-KR" sz="3200" b="1" spc="-30" dirty="0" smtClean="0">
                <a:latin typeface="HY태백B" pitchFamily="18" charset="-127"/>
                <a:ea typeface="HY태백B" pitchFamily="18" charset="-127"/>
              </a:rPr>
              <a:t> </a:t>
            </a:r>
            <a:r>
              <a:rPr lang="ko-KR" altLang="en-US" sz="4800" b="1" spc="-30" dirty="0" err="1" smtClean="0">
                <a:latin typeface="HY태백B" pitchFamily="18" charset="-127"/>
                <a:ea typeface="HY태백B" pitchFamily="18" charset="-127"/>
              </a:rPr>
              <a:t>탭강</a:t>
            </a:r>
            <a:endParaRPr lang="en-US" altLang="ko-KR" sz="4800" b="1" spc="-30" dirty="0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4267858" y="1523784"/>
            <a:ext cx="405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30" dirty="0" smtClean="0">
                <a:solidFill>
                  <a:schemeClr val="bg1"/>
                </a:solidFill>
                <a:latin typeface="HY태백B" pitchFamily="18" charset="-127"/>
                <a:ea typeface="HY태백B" pitchFamily="18" charset="-127"/>
              </a:rPr>
              <a:t>초등 전과목 교과학습을 위한</a:t>
            </a:r>
            <a:endParaRPr lang="en-US" altLang="ko-KR" sz="2400" b="1" spc="-30" dirty="0">
              <a:solidFill>
                <a:schemeClr val="bg1"/>
              </a:solidFill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882" y="3064445"/>
            <a:ext cx="811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티칭은</a:t>
            </a:r>
            <a:r>
              <a:rPr lang="ko-KR" altLang="en-US" sz="2400" b="1" dirty="0" smtClean="0"/>
              <a:t> 최소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학습은 최대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관리는 편리한 프로그램</a:t>
            </a:r>
            <a:endParaRPr lang="ko-KR" alt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82595" y="3591664"/>
            <a:ext cx="6853881" cy="187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 smtClean="0"/>
              <a:t>온라인 강의</a:t>
            </a:r>
            <a:endParaRPr lang="en-US" altLang="ko-KR" sz="2000" dirty="0" smtClean="0"/>
          </a:p>
          <a:p>
            <a:pPr algn="ctr">
              <a:lnSpc>
                <a:spcPct val="150000"/>
              </a:lnSpc>
            </a:pPr>
            <a:r>
              <a:rPr lang="ko-KR" altLang="en-US" sz="2000" dirty="0" smtClean="0"/>
              <a:t>자동채점</a:t>
            </a:r>
            <a:endParaRPr lang="en-US" altLang="ko-KR" sz="2000" dirty="0" smtClean="0"/>
          </a:p>
          <a:p>
            <a:pPr algn="ctr">
              <a:lnSpc>
                <a:spcPct val="150000"/>
              </a:lnSpc>
            </a:pPr>
            <a:r>
              <a:rPr lang="ko-KR" altLang="en-US" sz="2000" dirty="0" smtClean="0"/>
              <a:t>틀린 문제 다시 풀기</a:t>
            </a:r>
            <a:r>
              <a:rPr lang="en-US" altLang="ko-KR" sz="2000" dirty="0" smtClean="0"/>
              <a:t> </a:t>
            </a:r>
            <a:endParaRPr lang="en-US" altLang="ko-KR" dirty="0" smtClean="0"/>
          </a:p>
          <a:p>
            <a:pPr algn="ctr"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FF0000"/>
                </a:solidFill>
              </a:rPr>
              <a:t>틀린 문제에 대한 해설강의 까지 </a:t>
            </a:r>
            <a:r>
              <a:rPr lang="en-US" altLang="ko-KR" dirty="0" smtClean="0"/>
              <a:t>~~~</a:t>
            </a:r>
            <a:endParaRPr lang="ko-K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00. 스에모마케팅\0.년도별작업물2018년\20180618_제안서\교육청제안서\제안서\자료-김도희\B_2_6_규칙 찾기_표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4800" y="1401988"/>
            <a:ext cx="3240000" cy="4581839"/>
          </a:xfrm>
          <a:prstGeom prst="rect">
            <a:avLst/>
          </a:prstGeom>
          <a:noFill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7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925" y="704850"/>
            <a:ext cx="343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pc="-30" dirty="0" smtClean="0">
                <a:latin typeface="+mj-ea"/>
              </a:rPr>
              <a:t># </a:t>
            </a:r>
            <a:r>
              <a:rPr lang="ko-KR" altLang="en-US" b="1" spc="-30" dirty="0" smtClean="0">
                <a:latin typeface="+mj-ea"/>
              </a:rPr>
              <a:t>적은 분량의 </a:t>
            </a:r>
            <a:r>
              <a:rPr lang="ko-KR" altLang="en-US" b="1" spc="-30" dirty="0" smtClean="0">
                <a:solidFill>
                  <a:srgbClr val="FF0000"/>
                </a:solidFill>
                <a:latin typeface="+mj-ea"/>
              </a:rPr>
              <a:t>나만의 맞춤 교재</a:t>
            </a:r>
            <a:endParaRPr lang="en-US" altLang="ko-KR" b="1" spc="-30" dirty="0">
              <a:latin typeface="+mj-ea"/>
            </a:endParaRPr>
          </a:p>
        </p:txBody>
      </p:sp>
      <p:pic>
        <p:nvPicPr>
          <p:cNvPr id="4098" name="Picture 2" descr="D:\00. 스에모마케팅\0.년도별작업물2018년\20180618_제안서\교육청제안서\제안서\자료-김도희\A_1_4_비교하기_표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400" y="1401988"/>
            <a:ext cx="3240000" cy="4581839"/>
          </a:xfrm>
          <a:prstGeom prst="rect">
            <a:avLst/>
          </a:prstGeom>
          <a:noFill/>
        </p:spPr>
      </p:pic>
      <p:pic>
        <p:nvPicPr>
          <p:cNvPr id="4099" name="Picture 3" descr="D:\00. 스에모마케팅\0.년도별작업물2018년\20180618_제안서\교육청제안서\제안서\자료-김도희\B_1_1_세 자리 수_표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1" y="1401988"/>
            <a:ext cx="3240000" cy="4581839"/>
          </a:xfrm>
          <a:prstGeom prst="rect">
            <a:avLst/>
          </a:prstGeom>
          <a:noFill/>
        </p:spPr>
      </p:pic>
      <p:sp>
        <p:nvSpPr>
          <p:cNvPr id="8" name="모서리가 둥근 직사각형 7"/>
          <p:cNvSpPr/>
          <p:nvPr/>
        </p:nvSpPr>
        <p:spPr>
          <a:xfrm>
            <a:off x="1904978" y="3781425"/>
            <a:ext cx="1428760" cy="4762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4405308" y="3781425"/>
            <a:ext cx="1428760" cy="4762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762762" y="3781425"/>
            <a:ext cx="1428760" cy="4762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계통수학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\\LG-NAS\Co-work2\00.스마트에듀모아 img 참고\교재\4학년 수학 - 1. ū 수 핵심개념북 및 이해평가북_Page_02.jpg"/>
          <p:cNvPicPr>
            <a:picLocks noChangeAspect="1" noChangeArrowheads="1"/>
          </p:cNvPicPr>
          <p:nvPr/>
        </p:nvPicPr>
        <p:blipFill>
          <a:blip r:embed="rId2" cstate="print"/>
          <a:srcRect t="2890"/>
          <a:stretch>
            <a:fillRect/>
          </a:stretch>
        </p:blipFill>
        <p:spPr bwMode="auto">
          <a:xfrm>
            <a:off x="693446" y="1164165"/>
            <a:ext cx="3611854" cy="496005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8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8625" y="704850"/>
            <a:ext cx="7935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spc="-30" dirty="0" smtClean="0">
                <a:latin typeface="+mj-ea"/>
              </a:rPr>
              <a:t># </a:t>
            </a:r>
            <a:r>
              <a:rPr lang="ko-KR" altLang="en-US" sz="1600" b="1" spc="-30" dirty="0" smtClean="0">
                <a:solidFill>
                  <a:srgbClr val="FF0000"/>
                </a:solidFill>
                <a:latin typeface="+mj-ea"/>
              </a:rPr>
              <a:t>자기주도학습 방법 </a:t>
            </a:r>
            <a:r>
              <a:rPr lang="en-US" altLang="ko-KR" sz="1600" b="1" spc="-30" dirty="0" smtClean="0">
                <a:latin typeface="+mj-ea"/>
              </a:rPr>
              <a:t>: </a:t>
            </a:r>
            <a:r>
              <a:rPr lang="ko-KR" altLang="en-US" sz="1600" b="1" spc="-30" dirty="0" smtClean="0">
                <a:latin typeface="+mj-ea"/>
              </a:rPr>
              <a:t>교재</a:t>
            </a:r>
            <a:r>
              <a:rPr lang="en-US" altLang="ko-KR" sz="1600" b="1" spc="-30" dirty="0" smtClean="0">
                <a:latin typeface="+mj-ea"/>
              </a:rPr>
              <a:t>+</a:t>
            </a:r>
            <a:r>
              <a:rPr lang="ko-KR" altLang="en-US" sz="1600" b="1" spc="-30" dirty="0" smtClean="0">
                <a:latin typeface="+mj-ea"/>
              </a:rPr>
              <a:t>동영상 강의 </a:t>
            </a:r>
            <a:r>
              <a:rPr lang="en-US" altLang="ko-KR" sz="1600" b="1" spc="-30" dirty="0" smtClean="0">
                <a:latin typeface="+mj-ea"/>
              </a:rPr>
              <a:t>(</a:t>
            </a:r>
            <a:r>
              <a:rPr lang="ko-KR" altLang="en-US" sz="1600" b="1" spc="-30" dirty="0" smtClean="0">
                <a:latin typeface="+mj-ea"/>
              </a:rPr>
              <a:t>개념강의</a:t>
            </a:r>
            <a:r>
              <a:rPr lang="en-US" altLang="ko-KR" sz="1600" b="1" spc="-30" dirty="0" smtClean="0">
                <a:latin typeface="+mj-ea"/>
              </a:rPr>
              <a:t>, </a:t>
            </a:r>
            <a:r>
              <a:rPr lang="ko-KR" altLang="en-US" sz="1600" b="1" spc="-30" dirty="0" err="1" smtClean="0">
                <a:latin typeface="+mj-ea"/>
              </a:rPr>
              <a:t>핵심콕콕</a:t>
            </a:r>
            <a:r>
              <a:rPr lang="ko-KR" altLang="en-US" sz="1600" b="1" spc="-30" dirty="0" smtClean="0">
                <a:latin typeface="+mj-ea"/>
              </a:rPr>
              <a:t> 강의</a:t>
            </a:r>
            <a:r>
              <a:rPr lang="en-US" altLang="ko-KR" sz="1600" b="1" spc="-30" dirty="0" smtClean="0">
                <a:latin typeface="+mj-ea"/>
              </a:rPr>
              <a:t>, </a:t>
            </a:r>
            <a:r>
              <a:rPr lang="ko-KR" altLang="en-US" sz="1600" b="1" spc="-30" dirty="0" smtClean="0">
                <a:latin typeface="+mj-ea"/>
              </a:rPr>
              <a:t>문항별 해설 강의</a:t>
            </a:r>
            <a:r>
              <a:rPr lang="en-US" altLang="ko-KR" sz="1600" b="1" spc="-30" dirty="0" smtClean="0">
                <a:latin typeface="+mj-ea"/>
              </a:rPr>
              <a:t>)</a:t>
            </a:r>
            <a:endParaRPr lang="ko-KR" altLang="en-US" sz="1600" b="1" spc="-30" dirty="0" smtClean="0">
              <a:latin typeface="+mj-ea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388531" y="4572002"/>
            <a:ext cx="626533" cy="245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49" name="Picture 5" descr="\\LG-NAS\Co-work2\00.스마트에듀모아 img 참고\교재\이해평가수학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955" y="1165430"/>
            <a:ext cx="3518898" cy="49813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모서리가 둥근 사각형 설명선 26"/>
          <p:cNvSpPr/>
          <p:nvPr/>
        </p:nvSpPr>
        <p:spPr>
          <a:xfrm>
            <a:off x="2352648" y="3615267"/>
            <a:ext cx="1879598" cy="115147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576" y="3769256"/>
            <a:ext cx="1700735" cy="91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모서리가 둥근 사각형 설명선 31"/>
          <p:cNvSpPr/>
          <p:nvPr/>
        </p:nvSpPr>
        <p:spPr>
          <a:xfrm>
            <a:off x="2556935" y="1608666"/>
            <a:ext cx="1879598" cy="1100667"/>
          </a:xfrm>
          <a:prstGeom prst="wedgeRoundRectCallout">
            <a:avLst>
              <a:gd name="adj1" fmla="val -58222"/>
              <a:gd name="adj2" fmla="val -126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8533" y="1727201"/>
            <a:ext cx="1693333" cy="90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모서리가 둥근 사각형 설명선 37"/>
          <p:cNvSpPr/>
          <p:nvPr/>
        </p:nvSpPr>
        <p:spPr>
          <a:xfrm>
            <a:off x="6408182" y="2887139"/>
            <a:ext cx="1879598" cy="108373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9808" y="2959100"/>
            <a:ext cx="1677459" cy="94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계통수학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9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0467" y="1092202"/>
            <a:ext cx="2186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① 정답입력 </a:t>
            </a:r>
            <a:r>
              <a:rPr lang="en-US" altLang="ko-KR" sz="1400" dirty="0" smtClean="0"/>
              <a:t>-&gt; </a:t>
            </a:r>
            <a:r>
              <a:rPr lang="ko-KR" altLang="en-US" sz="1400" dirty="0" smtClean="0"/>
              <a:t>자동채점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90535" y="1092202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②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차 채점결과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70467" y="3793069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u="sng" dirty="0" smtClean="0">
                <a:solidFill>
                  <a:srgbClr val="FF0000"/>
                </a:solidFill>
              </a:rPr>
              <a:t>③ </a:t>
            </a:r>
            <a:r>
              <a:rPr lang="ko-KR" altLang="en-US" sz="1400" b="1" u="sng" dirty="0" err="1" smtClean="0">
                <a:solidFill>
                  <a:srgbClr val="FF0000"/>
                </a:solidFill>
              </a:rPr>
              <a:t>틀린문제</a:t>
            </a:r>
            <a:r>
              <a:rPr lang="ko-KR" altLang="en-US" sz="1400" b="1" u="sng" dirty="0" smtClean="0">
                <a:solidFill>
                  <a:srgbClr val="FF0000"/>
                </a:solidFill>
              </a:rPr>
              <a:t> 다시 풀기</a:t>
            </a:r>
            <a:endParaRPr lang="ko-KR" altLang="en-US" sz="1400" b="1" u="sng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0535" y="3793069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④ 최종결과</a:t>
            </a:r>
            <a:endParaRPr lang="ko-KR" altLang="en-US" sz="1400" dirty="0"/>
          </a:p>
        </p:txBody>
      </p:sp>
      <p:pic>
        <p:nvPicPr>
          <p:cNvPr id="1026" name="Picture 2" descr="\\LG-NAS\Co-work2\00.스마트에듀모아 img 참고\1. 탭강\31396934044860764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109" y="1395352"/>
            <a:ext cx="3600000" cy="2250000"/>
          </a:xfrm>
          <a:prstGeom prst="rect">
            <a:avLst/>
          </a:prstGeom>
          <a:noFill/>
        </p:spPr>
      </p:pic>
      <p:pic>
        <p:nvPicPr>
          <p:cNvPr id="1027" name="Picture 3" descr="\\LG-NAS\Co-work2\00.스마트에듀모아 img 참고\1. 탭강\47666651894218318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576" y="1395352"/>
            <a:ext cx="3600000" cy="2250000"/>
          </a:xfrm>
          <a:prstGeom prst="rect">
            <a:avLst/>
          </a:prstGeom>
          <a:noFill/>
        </p:spPr>
      </p:pic>
      <p:pic>
        <p:nvPicPr>
          <p:cNvPr id="1029" name="Picture 5" descr="\\LG-NAS\Co-work2\00.스마트에듀모아 img 참고\1. 탭강\24725415498433304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576" y="4088872"/>
            <a:ext cx="3600000" cy="2250000"/>
          </a:xfrm>
          <a:prstGeom prst="rect">
            <a:avLst/>
          </a:prstGeom>
          <a:noFill/>
        </p:spPr>
      </p:pic>
      <p:pic>
        <p:nvPicPr>
          <p:cNvPr id="1030" name="Picture 6" descr="\\LG-NAS\Co-work2\00.스마트에듀모아 img 참고\1. 탭강\713640259943061303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6109" y="4088872"/>
            <a:ext cx="3600000" cy="2250000"/>
          </a:xfrm>
          <a:prstGeom prst="rect">
            <a:avLst/>
          </a:prstGeom>
          <a:noFill/>
        </p:spPr>
      </p:pic>
      <p:sp>
        <p:nvSpPr>
          <p:cNvPr id="19" name="모서리가 둥근 사각형 설명선 18"/>
          <p:cNvSpPr/>
          <p:nvPr/>
        </p:nvSpPr>
        <p:spPr>
          <a:xfrm>
            <a:off x="7043181" y="4738577"/>
            <a:ext cx="1355752" cy="78169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4807" y="4771946"/>
            <a:ext cx="1209949" cy="68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21"/>
          <p:cNvSpPr txBox="1"/>
          <p:nvPr/>
        </p:nvSpPr>
        <p:spPr>
          <a:xfrm>
            <a:off x="428993" y="707023"/>
            <a:ext cx="7047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spc="-30" dirty="0" smtClean="0">
                <a:latin typeface="+mj-ea"/>
              </a:rPr>
              <a:t># </a:t>
            </a:r>
            <a:r>
              <a:rPr lang="ko-KR" altLang="en-US" sz="1600" b="1" spc="-30" dirty="0" smtClean="0">
                <a:solidFill>
                  <a:srgbClr val="FF0000"/>
                </a:solidFill>
                <a:latin typeface="+mj-ea"/>
              </a:rPr>
              <a:t>자기주도학습 방법 </a:t>
            </a:r>
            <a:r>
              <a:rPr lang="en-US" altLang="ko-KR" sz="1600" b="1" spc="-30" dirty="0" smtClean="0">
                <a:latin typeface="+mj-ea"/>
              </a:rPr>
              <a:t>: </a:t>
            </a:r>
            <a:r>
              <a:rPr lang="ko-KR" altLang="en-US" sz="1600" b="1" spc="-30" dirty="0" smtClean="0">
                <a:latin typeface="+mj-ea"/>
              </a:rPr>
              <a:t>자동채점 시스템 </a:t>
            </a:r>
            <a:r>
              <a:rPr lang="en-US" altLang="ko-KR" sz="1600" b="1" spc="-30" dirty="0" smtClean="0">
                <a:latin typeface="+mj-ea"/>
              </a:rPr>
              <a:t>(</a:t>
            </a:r>
            <a:r>
              <a:rPr lang="ko-KR" altLang="en-US" sz="1600" b="1" spc="-30" dirty="0" err="1" smtClean="0">
                <a:latin typeface="+mj-ea"/>
              </a:rPr>
              <a:t>틀린문제</a:t>
            </a:r>
            <a:r>
              <a:rPr lang="ko-KR" altLang="en-US" sz="1600" b="1" spc="-30" dirty="0" smtClean="0">
                <a:latin typeface="+mj-ea"/>
              </a:rPr>
              <a:t> </a:t>
            </a:r>
            <a:r>
              <a:rPr lang="ko-KR" altLang="en-US" sz="1600" b="1" spc="-30" dirty="0" err="1" smtClean="0">
                <a:latin typeface="+mj-ea"/>
              </a:rPr>
              <a:t>다시풀기</a:t>
            </a:r>
            <a:r>
              <a:rPr lang="en-US" altLang="ko-KR" sz="1600" b="1" spc="-30" dirty="0" smtClean="0">
                <a:latin typeface="+mj-ea"/>
              </a:rPr>
              <a:t>, </a:t>
            </a:r>
            <a:r>
              <a:rPr lang="ko-KR" altLang="en-US" sz="1600" b="1" spc="-30" dirty="0" smtClean="0">
                <a:latin typeface="+mj-ea"/>
              </a:rPr>
              <a:t>해설 강의 듣기</a:t>
            </a:r>
            <a:r>
              <a:rPr lang="en-US" altLang="ko-KR" sz="1600" b="1" spc="-30" dirty="0" smtClean="0">
                <a:latin typeface="+mj-ea"/>
              </a:rPr>
              <a:t>)</a:t>
            </a:r>
            <a:endParaRPr lang="ko-KR" altLang="en-US" sz="1600" b="1" spc="-30" dirty="0" smtClean="0">
              <a:latin typeface="+mj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계통수학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-36512" y="813689"/>
            <a:ext cx="9180511" cy="1869578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-36511" y="916175"/>
            <a:ext cx="9180511" cy="1695084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800" b="1" spc="-30" dirty="0">
              <a:solidFill>
                <a:srgbClr val="F6BB00"/>
              </a:solidFill>
              <a:latin typeface="+mj-ea"/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14519" y="1322414"/>
            <a:ext cx="201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spc="-30" dirty="0" smtClean="0">
                <a:latin typeface="HY태백B" pitchFamily="18" charset="-127"/>
                <a:ea typeface="HY태백B" pitchFamily="18" charset="-127"/>
              </a:rPr>
              <a:t>스펀지</a:t>
            </a:r>
            <a:endParaRPr lang="en-US" altLang="ko-KR" sz="4800" b="1" spc="-30" dirty="0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3103223" y="1344380"/>
            <a:ext cx="565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30" dirty="0" smtClean="0">
                <a:solidFill>
                  <a:schemeClr val="bg1"/>
                </a:solidFill>
                <a:latin typeface="HY태백B" pitchFamily="18" charset="-127"/>
                <a:ea typeface="HY태백B" pitchFamily="18" charset="-127"/>
              </a:rPr>
              <a:t>기초학력 향상을 위한</a:t>
            </a:r>
            <a:r>
              <a:rPr lang="en-US" altLang="ko-KR" sz="2400" b="1" spc="-30" dirty="0" smtClean="0">
                <a:solidFill>
                  <a:schemeClr val="bg1"/>
                </a:solidFill>
                <a:latin typeface="HY태백B" pitchFamily="18" charset="-127"/>
                <a:ea typeface="HY태백B" pitchFamily="18" charset="-127"/>
              </a:rPr>
              <a:t>-</a:t>
            </a:r>
          </a:p>
          <a:p>
            <a:r>
              <a:rPr lang="ko-KR" altLang="en-US" sz="2400" b="1" spc="-30" dirty="0" smtClean="0">
                <a:solidFill>
                  <a:schemeClr val="bg1"/>
                </a:solidFill>
                <a:latin typeface="HY태백B" pitchFamily="18" charset="-127"/>
                <a:ea typeface="HY태백B" pitchFamily="18" charset="-127"/>
              </a:rPr>
              <a:t>놀이보다 재미있는 디지털 학습시스템</a:t>
            </a:r>
            <a:endParaRPr lang="en-US" altLang="ko-KR" sz="2400" b="1" spc="-30" dirty="0">
              <a:solidFill>
                <a:srgbClr val="F6BB00"/>
              </a:solidFill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080" y="3146855"/>
            <a:ext cx="83366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 </a:t>
            </a:r>
            <a:r>
              <a:rPr lang="en-US" altLang="ko-KR" dirty="0" smtClean="0"/>
              <a:t>-</a:t>
            </a:r>
            <a:r>
              <a:rPr lang="ko-KR" altLang="en-US" dirty="0" smtClean="0"/>
              <a:t>한글을 모르는 아이들을 위하여</a:t>
            </a:r>
            <a:r>
              <a:rPr lang="en-US" altLang="ko-KR" dirty="0" smtClean="0"/>
              <a:t>,  </a:t>
            </a:r>
            <a:r>
              <a:rPr lang="ko-KR" altLang="en-US" dirty="0" smtClean="0"/>
              <a:t>한글 깨치기 </a:t>
            </a:r>
            <a:r>
              <a:rPr lang="en-US" altLang="ko-KR" dirty="0" smtClean="0"/>
              <a:t>64</a:t>
            </a:r>
            <a:r>
              <a:rPr lang="ko-KR" altLang="en-US" dirty="0" smtClean="0"/>
              <a:t>주 프로그램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 </a:t>
            </a:r>
            <a:r>
              <a:rPr lang="en-US" altLang="ko-KR" dirty="0" smtClean="0"/>
              <a:t>-</a:t>
            </a:r>
            <a:r>
              <a:rPr lang="ko-KR" altLang="en-US" dirty="0" smtClean="0"/>
              <a:t>수에 대한 기초개념이 없는 아이들을 위하여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 깨치기 </a:t>
            </a:r>
            <a:r>
              <a:rPr lang="en-US" altLang="ko-KR" dirty="0" smtClean="0"/>
              <a:t>64</a:t>
            </a:r>
            <a:r>
              <a:rPr lang="ko-KR" altLang="en-US" dirty="0" smtClean="0"/>
              <a:t>주 프로그램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endParaRPr lang="en-US" altLang="ko-KR" dirty="0" smtClean="0"/>
          </a:p>
          <a:p>
            <a:pPr>
              <a:lnSpc>
                <a:spcPct val="150000"/>
              </a:lnSpc>
            </a:pP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국어어휘에 대한 기본개념을 잡아주기 위하여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어휘력 향상 </a:t>
            </a:r>
            <a:r>
              <a:rPr lang="en-US" altLang="ko-KR" dirty="0" smtClean="0"/>
              <a:t>96</a:t>
            </a:r>
            <a:r>
              <a:rPr lang="ko-KR" altLang="en-US" dirty="0" smtClean="0"/>
              <a:t>주 프로그램</a:t>
            </a:r>
            <a:r>
              <a:rPr lang="en-US" altLang="ko-KR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수학연산에 대한 기초를 잡아주기 위하여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수 연산 </a:t>
            </a:r>
            <a:r>
              <a:rPr lang="en-US" altLang="ko-KR" dirty="0" smtClean="0"/>
              <a:t>96</a:t>
            </a:r>
            <a:r>
              <a:rPr lang="ko-KR" altLang="en-US" dirty="0" smtClean="0"/>
              <a:t>주 프로그램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7987" y="2796734"/>
            <a:ext cx="379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3R’s </a:t>
            </a:r>
            <a:r>
              <a:rPr lang="ko-KR" altLang="en-US" b="1" dirty="0" smtClean="0">
                <a:solidFill>
                  <a:srgbClr val="FF0000"/>
                </a:solidFill>
              </a:rPr>
              <a:t>기초 학습 능력 강화 프로그램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631" y="4333091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저학년 기초학력 향상 프로그램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557" y="5923005"/>
            <a:ext cx="813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다문화 가정 아이들을 위한 한국어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영어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중국어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일본어 </a:t>
            </a:r>
            <a:r>
              <a:rPr lang="en-US" altLang="ko-KR" dirty="0" smtClean="0">
                <a:solidFill>
                  <a:srgbClr val="FF0000"/>
                </a:solidFill>
              </a:rPr>
              <a:t>4</a:t>
            </a:r>
            <a:r>
              <a:rPr lang="ko-KR" altLang="en-US" dirty="0" smtClean="0">
                <a:solidFill>
                  <a:srgbClr val="FF0000"/>
                </a:solidFill>
              </a:rPr>
              <a:t>개국어로 개발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r>
              <a:rPr lang="ko-KR" altLang="en-US" sz="1400" dirty="0" smtClean="0"/>
              <a:t>수학 </a:t>
            </a:r>
            <a:r>
              <a:rPr lang="en-US" altLang="ko-KR" sz="1400" dirty="0" smtClean="0"/>
              <a:t>: </a:t>
            </a:r>
            <a:r>
              <a:rPr lang="ko-KR" altLang="en-US" sz="1400" dirty="0" err="1" smtClean="0"/>
              <a:t>수깨치기와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수연산</a:t>
            </a:r>
            <a:r>
              <a:rPr lang="ko-KR" altLang="en-US" sz="1400" dirty="0" smtClean="0"/>
              <a:t> 프로그램</a:t>
            </a:r>
            <a:endParaRPr lang="en-US" altLang="ko-KR" sz="1400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136A-6177-4DA6-B1EA-D8550C4AEFF2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1468" y="761988"/>
            <a:ext cx="379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3R’s </a:t>
            </a:r>
            <a:r>
              <a:rPr lang="ko-KR" altLang="en-US" b="1" dirty="0" smtClean="0">
                <a:solidFill>
                  <a:srgbClr val="FF0000"/>
                </a:solidFill>
              </a:rPr>
              <a:t>기초 학습 능력 강화 프로그램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8" name="한쪽 모서리가 둥근 사각형 17"/>
          <p:cNvSpPr/>
          <p:nvPr/>
        </p:nvSpPr>
        <p:spPr>
          <a:xfrm>
            <a:off x="2628900" y="1243684"/>
            <a:ext cx="1857375" cy="1381125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rgbClr val="FFFF00"/>
                </a:solidFill>
                <a:latin typeface="HY태백B" pitchFamily="18" charset="-127"/>
                <a:ea typeface="HY태백B" pitchFamily="18" charset="-127"/>
              </a:rPr>
              <a:t>수학</a:t>
            </a:r>
            <a:endParaRPr lang="en-US" altLang="ko-KR" sz="2800" b="1" dirty="0" smtClean="0">
              <a:solidFill>
                <a:srgbClr val="FFFF00"/>
              </a:solidFill>
              <a:latin typeface="HY태백B" pitchFamily="18" charset="-127"/>
              <a:ea typeface="HY태백B" pitchFamily="18" charset="-127"/>
            </a:endParaRPr>
          </a:p>
          <a:p>
            <a:pPr algn="ctr"/>
            <a:r>
              <a:rPr lang="ko-KR" altLang="en-US" dirty="0" err="1" smtClean="0">
                <a:latin typeface="HY태백B" pitchFamily="18" charset="-127"/>
                <a:ea typeface="HY태백B" pitchFamily="18" charset="-127"/>
              </a:rPr>
              <a:t>수알기부터</a:t>
            </a:r>
            <a:endParaRPr lang="en-US" altLang="ko-KR" dirty="0" smtClean="0">
              <a:latin typeface="HY태백B" pitchFamily="18" charset="-127"/>
              <a:ea typeface="HY태백B" pitchFamily="18" charset="-127"/>
            </a:endParaRPr>
          </a:p>
          <a:p>
            <a:pPr algn="ctr"/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연산훈련까지</a:t>
            </a:r>
            <a:endParaRPr lang="ko-KR" altLang="en-US" dirty="0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21" name="한쪽 모서리가 둥근 사각형 20"/>
          <p:cNvSpPr/>
          <p:nvPr/>
        </p:nvSpPr>
        <p:spPr>
          <a:xfrm>
            <a:off x="4591035" y="1243684"/>
            <a:ext cx="1857375" cy="1381125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rgbClr val="FFFF00"/>
                </a:solidFill>
                <a:latin typeface="HY태백B" pitchFamily="18" charset="-127"/>
                <a:ea typeface="HY태백B" pitchFamily="18" charset="-127"/>
              </a:rPr>
              <a:t>국어</a:t>
            </a:r>
            <a:endParaRPr lang="en-US" altLang="ko-KR" sz="2800" b="1" dirty="0" smtClean="0">
              <a:solidFill>
                <a:srgbClr val="FFFF00"/>
              </a:solidFill>
              <a:latin typeface="HY태백B" pitchFamily="18" charset="-127"/>
              <a:ea typeface="HY태백B" pitchFamily="18" charset="-127"/>
            </a:endParaRPr>
          </a:p>
          <a:p>
            <a:pPr algn="ctr"/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한글부터</a:t>
            </a:r>
            <a:endParaRPr lang="en-US" altLang="ko-KR" dirty="0" smtClean="0">
              <a:latin typeface="HY태백B" pitchFamily="18" charset="-127"/>
              <a:ea typeface="HY태백B" pitchFamily="18" charset="-127"/>
            </a:endParaRPr>
          </a:p>
          <a:p>
            <a:pPr algn="ctr"/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교과서어휘까지</a:t>
            </a:r>
            <a:endParaRPr lang="ko-KR" altLang="en-US" dirty="0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22" name="한쪽 모서리가 둥근 사각형 21"/>
          <p:cNvSpPr/>
          <p:nvPr/>
        </p:nvSpPr>
        <p:spPr>
          <a:xfrm>
            <a:off x="6553218" y="1243684"/>
            <a:ext cx="1857375" cy="1381125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태백B" pitchFamily="18" charset="-127"/>
                <a:ea typeface="HY태백B" pitchFamily="18" charset="-127"/>
              </a:rPr>
              <a:t>태블릿기반</a:t>
            </a:r>
            <a:endParaRPr lang="en-US" altLang="ko-KR" dirty="0" smtClean="0">
              <a:latin typeface="HY태백B" pitchFamily="18" charset="-127"/>
              <a:ea typeface="HY태백B" pitchFamily="18" charset="-127"/>
            </a:endParaRPr>
          </a:p>
          <a:p>
            <a:pPr algn="ctr"/>
            <a:r>
              <a:rPr lang="ko-KR" altLang="en-US" sz="2800" b="1" dirty="0" smtClean="0">
                <a:solidFill>
                  <a:srgbClr val="FFFF00"/>
                </a:solidFill>
                <a:latin typeface="HY태백B" pitchFamily="18" charset="-127"/>
                <a:ea typeface="HY태백B" pitchFamily="18" charset="-127"/>
              </a:rPr>
              <a:t>자율학습</a:t>
            </a:r>
            <a:endParaRPr lang="en-US" altLang="ko-KR" sz="2800" b="1" dirty="0" smtClean="0">
              <a:solidFill>
                <a:srgbClr val="FFFF00"/>
              </a:solidFill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2545560" y="3760326"/>
            <a:ext cx="4005686" cy="2509838"/>
          </a:xfrm>
          <a:prstGeom prst="roundRect">
            <a:avLst>
              <a:gd name="adj" fmla="val 87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24" name="Picture 10" descr="\\LG-NAS\Co-work2\00.스마트에듀모아 img 참고\1. 스펀지 캡쳐\Screenshot_2017-06-15-16-36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447" y="3960296"/>
            <a:ext cx="3358329" cy="2098957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flipV="1">
            <a:off x="1971675" y="2891505"/>
            <a:ext cx="4972050" cy="638178"/>
          </a:xfrm>
          <a:prstGeom prst="triangle">
            <a:avLst>
              <a:gd name="adj" fmla="val 51272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한쪽 모서리가 둥근 사각형 25"/>
          <p:cNvSpPr/>
          <p:nvPr/>
        </p:nvSpPr>
        <p:spPr>
          <a:xfrm>
            <a:off x="666750" y="1243684"/>
            <a:ext cx="1857375" cy="1381125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rgbClr val="FFFF00"/>
                </a:solidFill>
                <a:latin typeface="HY태백B" pitchFamily="18" charset="-127"/>
                <a:ea typeface="HY태백B" pitchFamily="18" charset="-127"/>
              </a:rPr>
              <a:t>1~3</a:t>
            </a:r>
            <a:r>
              <a:rPr lang="ko-KR" altLang="en-US" sz="2800" b="1" dirty="0" smtClean="0">
                <a:solidFill>
                  <a:srgbClr val="FFFF00"/>
                </a:solidFill>
                <a:latin typeface="HY태백B" pitchFamily="18" charset="-127"/>
                <a:ea typeface="HY태백B" pitchFamily="18" charset="-127"/>
              </a:rPr>
              <a:t>학년</a:t>
            </a:r>
            <a:endParaRPr lang="en-US" altLang="ko-KR" sz="2800" b="1" dirty="0" smtClean="0">
              <a:solidFill>
                <a:srgbClr val="FFFF00"/>
              </a:solidFill>
              <a:latin typeface="HY태백B" pitchFamily="18" charset="-127"/>
              <a:ea typeface="HY태백B" pitchFamily="18" charset="-127"/>
            </a:endParaRPr>
          </a:p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HY태백B" pitchFamily="18" charset="-127"/>
                <a:ea typeface="HY태백B" pitchFamily="18" charset="-127"/>
              </a:rPr>
              <a:t>OR</a:t>
            </a:r>
          </a:p>
          <a:p>
            <a:pPr algn="ctr"/>
            <a:r>
              <a:rPr lang="ko-KR" altLang="en-US" sz="2400" b="1" dirty="0" smtClean="0">
                <a:solidFill>
                  <a:schemeClr val="bg1"/>
                </a:solidFill>
                <a:latin typeface="HY태백B" pitchFamily="18" charset="-127"/>
                <a:ea typeface="HY태백B" pitchFamily="18" charset="-127"/>
              </a:rPr>
              <a:t>다문화학생</a:t>
            </a:r>
            <a:endParaRPr lang="en-US" altLang="ko-KR" sz="2400" b="1" dirty="0" smtClean="0">
              <a:solidFill>
                <a:schemeClr val="bg1"/>
              </a:solidFill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09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2925" y="704850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놀이처럼 재미있게</a:t>
            </a:r>
            <a:endParaRPr lang="ko-KR" altLang="en-US" b="1" dirty="0"/>
          </a:p>
        </p:txBody>
      </p:sp>
      <p:pic>
        <p:nvPicPr>
          <p:cNvPr id="12" name="Picture 5" descr="\\LG-NAS\Co-work2\00.스마트에듀모아 img 참고\1. 스펀지 캡쳐\Screenshot_2017-06-15-16-35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81" y="1283374"/>
            <a:ext cx="3957954" cy="24737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6" descr="\\LG-NAS\Co-work2\00.스마트에듀모아 img 참고\1. 스펀지 캡쳐\Screenshot_2017-06-15-16-38-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891" y="1281469"/>
            <a:ext cx="3957954" cy="24737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Picture 3" descr="\\LG-NAS\Co-work2\00.스마트에듀모아 img 참고\1. 스펀지 캡쳐\Screenshot_2014-01-22-09-43-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941" y="3618269"/>
            <a:ext cx="3957954" cy="24737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4" descr="\\LG-NAS\Co-work2\00.스마트에듀모아 img 참고\1. 스펀지 캡쳐\Screenshot_2017-06-15-16-48-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5971" y="3620810"/>
            <a:ext cx="3957954" cy="24737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0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2925" y="704850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학습효과는 확실하게</a:t>
            </a:r>
            <a:endParaRPr lang="ko-KR" altLang="en-US" b="1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71973" y="2240095"/>
            <a:ext cx="1512888" cy="26638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327736" y="2240095"/>
            <a:ext cx="1441450" cy="2663825"/>
          </a:xfrm>
          <a:prstGeom prst="roundRect">
            <a:avLst/>
          </a:prstGeom>
          <a:solidFill>
            <a:srgbClr val="FBDEB7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912061" y="2240095"/>
            <a:ext cx="1441450" cy="2663825"/>
          </a:xfrm>
          <a:prstGeom prst="roundRect">
            <a:avLst/>
          </a:prstGeom>
          <a:solidFill>
            <a:srgbClr val="FBDEB7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496386" y="2240095"/>
            <a:ext cx="1439862" cy="26638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7080711" y="2240095"/>
            <a:ext cx="1368425" cy="2663825"/>
          </a:xfrm>
          <a:prstGeom prst="roundRect">
            <a:avLst/>
          </a:prstGeom>
          <a:solidFill>
            <a:srgbClr val="B6DF89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743411" y="2389561"/>
            <a:ext cx="1368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ko-KR" altLang="en-US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개념</a:t>
            </a:r>
            <a:r>
              <a:rPr kumimoji="0" lang="en-US" altLang="ko-KR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이해</a:t>
            </a:r>
            <a:endParaRPr kumimoji="0"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kumimoji="0"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(1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kumimoji="0"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en-US" altLang="ko-KR" sz="1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2400761" y="2389561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숙달 연습</a:t>
            </a:r>
            <a:endParaRPr kumimoji="0"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kumimoji="0" lang="en-US" altLang="ko-KR" sz="1400" b="1" dirty="0" smtClean="0">
                <a:solidFill>
                  <a:srgbClr val="000000"/>
                </a:solidFill>
              </a:rPr>
              <a:t>(2</a:t>
            </a:r>
            <a:r>
              <a:rPr kumimoji="0" lang="ko-KR" altLang="en-US" sz="1400" b="1" dirty="0" smtClean="0">
                <a:solidFill>
                  <a:srgbClr val="000000"/>
                </a:solidFill>
              </a:rPr>
              <a:t>일</a:t>
            </a:r>
            <a:r>
              <a:rPr kumimoji="0" lang="en-US" altLang="ko-KR" sz="1400" b="1" dirty="0" smtClean="0">
                <a:solidFill>
                  <a:srgbClr val="000000"/>
                </a:solidFill>
              </a:rPr>
              <a:t>)</a:t>
            </a:r>
            <a:endParaRPr kumimoji="0" lang="en-US" altLang="ko-KR" sz="1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3985086" y="2389561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숙달 완성</a:t>
            </a:r>
            <a:endParaRPr kumimoji="0"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kumimoji="0" lang="en-US" altLang="ko-KR" sz="1400" b="1" dirty="0" smtClean="0">
                <a:solidFill>
                  <a:srgbClr val="000000"/>
                </a:solidFill>
              </a:rPr>
              <a:t>(3</a:t>
            </a:r>
            <a:r>
              <a:rPr kumimoji="0" lang="ko-KR" altLang="en-US" sz="1400" b="1" dirty="0" smtClean="0">
                <a:solidFill>
                  <a:srgbClr val="000000"/>
                </a:solidFill>
              </a:rPr>
              <a:t>일</a:t>
            </a:r>
            <a:r>
              <a:rPr kumimoji="0" lang="en-US" altLang="ko-KR" sz="1400" b="1" dirty="0" smtClean="0">
                <a:solidFill>
                  <a:srgbClr val="000000"/>
                </a:solidFill>
              </a:rPr>
              <a:t>)</a:t>
            </a:r>
            <a:endParaRPr kumimoji="0" lang="ko-KR" altLang="en-US" sz="1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5640848" y="2389561"/>
            <a:ext cx="1152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응용</a:t>
            </a:r>
            <a:endParaRPr kumimoji="0"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kumimoji="0" lang="en-US" altLang="ko-KR" sz="1400" b="1" dirty="0" smtClean="0">
                <a:solidFill>
                  <a:srgbClr val="000000"/>
                </a:solidFill>
              </a:rPr>
              <a:t>(4</a:t>
            </a:r>
            <a:r>
              <a:rPr kumimoji="0" lang="ko-KR" altLang="en-US" sz="1400" b="1" dirty="0" smtClean="0">
                <a:solidFill>
                  <a:srgbClr val="000000"/>
                </a:solidFill>
              </a:rPr>
              <a:t>일</a:t>
            </a:r>
            <a:r>
              <a:rPr kumimoji="0" lang="en-US" altLang="ko-KR" sz="1400" b="1" dirty="0" smtClean="0">
                <a:solidFill>
                  <a:srgbClr val="000000"/>
                </a:solidFill>
              </a:rPr>
              <a:t>)</a:t>
            </a:r>
            <a:endParaRPr kumimoji="0" lang="ko-KR" altLang="en-US" sz="1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7296611" y="2389562"/>
            <a:ext cx="1008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평가</a:t>
            </a:r>
            <a:endParaRPr kumimoji="0"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kumimoji="0" lang="en-US" altLang="ko-KR" sz="1400" b="1" dirty="0" smtClean="0">
                <a:solidFill>
                  <a:srgbClr val="000000"/>
                </a:solidFill>
              </a:rPr>
              <a:t>(5</a:t>
            </a:r>
            <a:r>
              <a:rPr kumimoji="0" lang="ko-KR" altLang="en-US" sz="1400" b="1" dirty="0" smtClean="0">
                <a:solidFill>
                  <a:srgbClr val="000000"/>
                </a:solidFill>
              </a:rPr>
              <a:t>일</a:t>
            </a:r>
            <a:r>
              <a:rPr kumimoji="0" lang="en-US" altLang="ko-KR" sz="1400" b="1" dirty="0" smtClean="0">
                <a:solidFill>
                  <a:srgbClr val="000000"/>
                </a:solidFill>
              </a:rPr>
              <a:t>)</a:t>
            </a:r>
            <a:endParaRPr kumimoji="0" lang="ko-KR" altLang="en-US" sz="1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6" name="직선 화살표 연결선 25"/>
          <p:cNvCxnSpPr>
            <a:stCxn id="38" idx="6"/>
            <a:endCxn id="39" idx="2"/>
          </p:cNvCxnSpPr>
          <p:nvPr/>
        </p:nvCxnSpPr>
        <p:spPr>
          <a:xfrm flipV="1">
            <a:off x="1559365" y="4352262"/>
            <a:ext cx="1428760" cy="28575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671973" y="3030659"/>
            <a:ext cx="15128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2327736" y="3030659"/>
            <a:ext cx="1439862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3912061" y="3030659"/>
            <a:ext cx="1439862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5496386" y="3030659"/>
            <a:ext cx="1439862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7080711" y="3030659"/>
            <a:ext cx="1368425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695325" y="3173534"/>
            <a:ext cx="14573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ko-KR" altLang="en-US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개념애니메이션</a:t>
            </a:r>
            <a:endParaRPr kumimoji="0" lang="en-US" altLang="ko-KR" sz="1400" b="1" dirty="0" smtClean="0">
              <a:solidFill>
                <a:schemeClr val="accent2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kumimoji="0" lang="en-US" altLang="ko-KR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+</a:t>
            </a:r>
          </a:p>
          <a:p>
            <a:pPr algn="ctr"/>
            <a:r>
              <a:rPr kumimoji="0" lang="ko-KR" altLang="en-US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개념이해 문항</a:t>
            </a:r>
            <a:endParaRPr kumimoji="0" lang="en-US" altLang="ko-KR" sz="1400" b="1" dirty="0">
              <a:solidFill>
                <a:schemeClr val="accent2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2400761" y="3173534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ko-KR" altLang="en-US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연습 </a:t>
            </a:r>
            <a:r>
              <a:rPr kumimoji="0" lang="en-US" altLang="ko-KR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  <a:p>
            <a:pPr algn="ctr"/>
            <a:r>
              <a:rPr kumimoji="0" lang="en-US" altLang="ko-KR" sz="1400" b="1" dirty="0" smtClean="0">
                <a:solidFill>
                  <a:schemeClr val="accent2"/>
                </a:solidFill>
              </a:rPr>
              <a:t>(Drilling)</a:t>
            </a:r>
            <a:endParaRPr kumimoji="0" lang="en-US" altLang="ko-KR" sz="1400" b="1" dirty="0">
              <a:solidFill>
                <a:schemeClr val="accent2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3985086" y="3173534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ko-KR" altLang="en-US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연습 </a:t>
            </a:r>
            <a:r>
              <a:rPr kumimoji="0" lang="en-US" altLang="ko-KR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  <a:p>
            <a:pPr algn="ctr"/>
            <a:r>
              <a:rPr kumimoji="0" lang="en-US" altLang="ko-KR" sz="1400" b="1" dirty="0" smtClean="0">
                <a:solidFill>
                  <a:schemeClr val="accent2"/>
                </a:solidFill>
              </a:rPr>
              <a:t>(Drilling)</a:t>
            </a:r>
          </a:p>
        </p:txBody>
      </p:sp>
      <p:sp>
        <p:nvSpPr>
          <p:cNvPr id="36" name="TextBox 25"/>
          <p:cNvSpPr txBox="1">
            <a:spLocks noChangeArrowheads="1"/>
          </p:cNvSpPr>
          <p:nvPr/>
        </p:nvSpPr>
        <p:spPr bwMode="auto">
          <a:xfrm>
            <a:off x="5640848" y="3173534"/>
            <a:ext cx="1152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ko-KR" altLang="en-US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응용</a:t>
            </a:r>
            <a:endParaRPr kumimoji="0" lang="en-US" altLang="ko-KR" sz="1400" b="1" dirty="0">
              <a:solidFill>
                <a:schemeClr val="accent2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kumimoji="0" lang="ko-KR" altLang="en-US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문제</a:t>
            </a:r>
            <a:endParaRPr kumimoji="0" lang="ko-KR" altLang="en-US" sz="1400" b="1" dirty="0">
              <a:solidFill>
                <a:schemeClr val="accent2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TextBox 26"/>
          <p:cNvSpPr txBox="1">
            <a:spLocks noChangeArrowheads="1"/>
          </p:cNvSpPr>
          <p:nvPr/>
        </p:nvSpPr>
        <p:spPr bwMode="auto">
          <a:xfrm>
            <a:off x="7296611" y="3173534"/>
            <a:ext cx="10080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US" altLang="ko-KR" sz="1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Test</a:t>
            </a:r>
            <a:endParaRPr kumimoji="0" lang="ko-KR" altLang="en-US" sz="1400" b="1" dirty="0">
              <a:solidFill>
                <a:schemeClr val="accent2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" name="타원 37"/>
          <p:cNvSpPr/>
          <p:nvPr/>
        </p:nvSpPr>
        <p:spPr bwMode="auto">
          <a:xfrm>
            <a:off x="1345051" y="4530857"/>
            <a:ext cx="214314" cy="214314"/>
          </a:xfrm>
          <a:prstGeom prst="ellipse">
            <a:avLst/>
          </a:prstGeom>
          <a:solidFill>
            <a:srgbClr val="FFCC00"/>
          </a:solidFill>
          <a:ln w="9525" algn="ctr">
            <a:solidFill>
              <a:srgbClr val="002060"/>
            </a:solidFill>
            <a:prstDash val="solid"/>
            <a:round/>
            <a:headEnd/>
            <a:tailEnd/>
          </a:ln>
        </p:spPr>
        <p:txBody>
          <a:bodyPr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ko-KR" altLang="en-US"/>
          </a:p>
        </p:txBody>
      </p:sp>
      <p:sp>
        <p:nvSpPr>
          <p:cNvPr id="39" name="타원 38"/>
          <p:cNvSpPr/>
          <p:nvPr/>
        </p:nvSpPr>
        <p:spPr bwMode="auto">
          <a:xfrm>
            <a:off x="2988125" y="4245105"/>
            <a:ext cx="214314" cy="214314"/>
          </a:xfrm>
          <a:prstGeom prst="ellipse">
            <a:avLst/>
          </a:prstGeom>
          <a:solidFill>
            <a:srgbClr val="FFCC00"/>
          </a:solidFill>
          <a:ln w="9525" algn="ctr">
            <a:solidFill>
              <a:srgbClr val="002060"/>
            </a:solidFill>
            <a:prstDash val="solid"/>
            <a:round/>
            <a:headEnd/>
            <a:tailEnd/>
          </a:ln>
        </p:spPr>
        <p:txBody>
          <a:bodyPr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ko-KR" altLang="en-US"/>
          </a:p>
        </p:txBody>
      </p:sp>
      <p:sp>
        <p:nvSpPr>
          <p:cNvPr id="40" name="타원 39"/>
          <p:cNvSpPr/>
          <p:nvPr/>
        </p:nvSpPr>
        <p:spPr bwMode="auto">
          <a:xfrm>
            <a:off x="4559761" y="4102229"/>
            <a:ext cx="214314" cy="214314"/>
          </a:xfrm>
          <a:prstGeom prst="ellipse">
            <a:avLst/>
          </a:prstGeom>
          <a:solidFill>
            <a:srgbClr val="FFCC00"/>
          </a:solidFill>
          <a:ln w="9525" algn="ctr">
            <a:solidFill>
              <a:srgbClr val="002060"/>
            </a:solidFill>
            <a:prstDash val="solid"/>
            <a:round/>
            <a:headEnd/>
            <a:tailEnd/>
          </a:ln>
        </p:spPr>
        <p:txBody>
          <a:bodyPr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ko-KR" altLang="en-US"/>
          </a:p>
        </p:txBody>
      </p:sp>
      <p:sp>
        <p:nvSpPr>
          <p:cNvPr id="41" name="타원 40"/>
          <p:cNvSpPr/>
          <p:nvPr/>
        </p:nvSpPr>
        <p:spPr bwMode="auto">
          <a:xfrm>
            <a:off x="6131397" y="3816477"/>
            <a:ext cx="214314" cy="214314"/>
          </a:xfrm>
          <a:prstGeom prst="ellipse">
            <a:avLst/>
          </a:prstGeom>
          <a:solidFill>
            <a:srgbClr val="FFCC00"/>
          </a:solidFill>
          <a:ln w="9525" algn="ctr">
            <a:solidFill>
              <a:srgbClr val="002060"/>
            </a:solidFill>
            <a:prstDash val="solid"/>
            <a:round/>
            <a:headEnd/>
            <a:tailEnd/>
          </a:ln>
        </p:spPr>
        <p:txBody>
          <a:bodyPr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ko-KR" altLang="en-US"/>
          </a:p>
        </p:txBody>
      </p:sp>
      <p:sp>
        <p:nvSpPr>
          <p:cNvPr id="42" name="모서리가 둥근 직사각형 41"/>
          <p:cNvSpPr/>
          <p:nvPr/>
        </p:nvSpPr>
        <p:spPr bwMode="auto">
          <a:xfrm>
            <a:off x="7703033" y="3845171"/>
            <a:ext cx="180000" cy="864000"/>
          </a:xfrm>
          <a:prstGeom prst="roundRect">
            <a:avLst>
              <a:gd name="adj" fmla="val 50000"/>
            </a:avLst>
          </a:prstGeom>
          <a:solidFill>
            <a:srgbClr val="FFCC00"/>
          </a:solidFill>
          <a:ln w="9525" algn="ctr">
            <a:solidFill>
              <a:srgbClr val="002060"/>
            </a:solidFill>
            <a:prstDash val="solid"/>
            <a:round/>
            <a:headEnd/>
            <a:tailEnd/>
          </a:ln>
        </p:spPr>
        <p:txBody>
          <a:bodyPr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ko-KR" altLang="en-US"/>
          </a:p>
        </p:txBody>
      </p:sp>
      <p:cxnSp>
        <p:nvCxnSpPr>
          <p:cNvPr id="43" name="직선 화살표 연결선 42"/>
          <p:cNvCxnSpPr>
            <a:stCxn id="39" idx="6"/>
            <a:endCxn id="40" idx="2"/>
          </p:cNvCxnSpPr>
          <p:nvPr/>
        </p:nvCxnSpPr>
        <p:spPr>
          <a:xfrm flipV="1">
            <a:off x="3202439" y="4209386"/>
            <a:ext cx="1357322" cy="14287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40" idx="6"/>
            <a:endCxn id="41" idx="2"/>
          </p:cNvCxnSpPr>
          <p:nvPr/>
        </p:nvCxnSpPr>
        <p:spPr>
          <a:xfrm flipV="1">
            <a:off x="4774075" y="3923634"/>
            <a:ext cx="1357322" cy="28575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>
            <a:stCxn id="41" idx="6"/>
          </p:cNvCxnSpPr>
          <p:nvPr/>
        </p:nvCxnSpPr>
        <p:spPr>
          <a:xfrm flipV="1">
            <a:off x="6345711" y="3887915"/>
            <a:ext cx="1357322" cy="35719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>
            <a:stCxn id="41" idx="6"/>
          </p:cNvCxnSpPr>
          <p:nvPr/>
        </p:nvCxnSpPr>
        <p:spPr>
          <a:xfrm>
            <a:off x="6345711" y="3923634"/>
            <a:ext cx="1357322" cy="67866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모서리가 둥근 직사각형 46"/>
          <p:cNvSpPr/>
          <p:nvPr/>
        </p:nvSpPr>
        <p:spPr>
          <a:xfrm>
            <a:off x="559233" y="2035959"/>
            <a:ext cx="8025535" cy="3000396"/>
          </a:xfrm>
          <a:prstGeom prst="roundRect">
            <a:avLst>
              <a:gd name="adj" fmla="val 9580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48" name="직사각형 47"/>
          <p:cNvSpPr>
            <a:spLocks noChangeArrowheads="1"/>
          </p:cNvSpPr>
          <p:nvPr/>
        </p:nvSpPr>
        <p:spPr bwMode="auto">
          <a:xfrm>
            <a:off x="1059299" y="1821645"/>
            <a:ext cx="187807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Small-Step 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학습단위</a:t>
            </a:r>
            <a:endParaRPr kumimoji="0" lang="ko-KR" altLang="en-US" sz="1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직사각형 48"/>
          <p:cNvSpPr>
            <a:spLocks noChangeArrowheads="1"/>
          </p:cNvSpPr>
          <p:nvPr/>
        </p:nvSpPr>
        <p:spPr bwMode="auto">
          <a:xfrm>
            <a:off x="916423" y="4321975"/>
            <a:ext cx="108074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ko-KR" altLang="en-US" sz="11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난이도 그래프</a:t>
            </a:r>
            <a:endParaRPr kumimoji="0" lang="ko-KR" altLang="en-US" sz="11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0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D:\00. 년도별작업물\2017년_디자인\170614_도깨비사인물스마트로변경\0. 벽보물\벽보_스펀지(수학)_420x594(mm)outline.jpg"/>
          <p:cNvPicPr>
            <a:picLocks noChangeAspect="1" noChangeArrowheads="1"/>
          </p:cNvPicPr>
          <p:nvPr/>
        </p:nvPicPr>
        <p:blipFill>
          <a:blip r:embed="rId3" cstate="print"/>
          <a:srcRect l="4586" t="19614" r="5743" b="49471"/>
          <a:stretch>
            <a:fillRect/>
          </a:stretch>
        </p:blipFill>
        <p:spPr bwMode="auto">
          <a:xfrm>
            <a:off x="397933" y="1600200"/>
            <a:ext cx="8371552" cy="4064000"/>
          </a:xfrm>
          <a:prstGeom prst="rect">
            <a:avLst/>
          </a:prstGeom>
          <a:noFill/>
        </p:spPr>
      </p:pic>
      <p:cxnSp>
        <p:nvCxnSpPr>
          <p:cNvPr id="20" name="직선 연결선 19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47675" y="1238250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① 스펀지 수학 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수깨치기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925" y="70485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기초학습 커리큘럼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0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28471"/>
            <a:ext cx="8356600" cy="393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7675" y="1238250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① 스펀지 수학 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수깨치기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2925" y="70485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기초학습 커리큘럼</a:t>
            </a:r>
            <a:endParaRPr lang="ko-KR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00. 년도별작업물\2017년_디자인\170614_도깨비사인물스마트로변경\0. 벽보물\벽보_스펀지(수학)_420x594(mm)outline.jpg"/>
          <p:cNvPicPr>
            <a:picLocks noChangeAspect="1" noChangeArrowheads="1"/>
          </p:cNvPicPr>
          <p:nvPr/>
        </p:nvPicPr>
        <p:blipFill>
          <a:blip r:embed="rId3" cstate="print"/>
          <a:srcRect l="4637" t="50487" r="5812" b="9057"/>
          <a:stretch>
            <a:fillRect/>
          </a:stretch>
        </p:blipFill>
        <p:spPr bwMode="auto">
          <a:xfrm>
            <a:off x="567267" y="1693333"/>
            <a:ext cx="8051800" cy="4445000"/>
          </a:xfrm>
          <a:prstGeom prst="rect">
            <a:avLst/>
          </a:prstGeom>
          <a:noFill/>
        </p:spPr>
      </p:pic>
      <p:cxnSp>
        <p:nvCxnSpPr>
          <p:cNvPr id="20" name="직선 연결선 19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47675" y="1238250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② 스펀지 수학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계산력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925" y="70485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기초학습 커리큘럼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0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4" name="한쪽 모서리가 둥근 사각형 3"/>
          <p:cNvSpPr/>
          <p:nvPr/>
        </p:nvSpPr>
        <p:spPr>
          <a:xfrm>
            <a:off x="2628900" y="990600"/>
            <a:ext cx="1857375" cy="1381125"/>
          </a:xfrm>
          <a:prstGeom prst="round1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다운로드</a:t>
            </a:r>
            <a:endParaRPr lang="en-US" altLang="ko-KR" sz="2800" b="1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교재</a:t>
            </a:r>
            <a:endParaRPr lang="ko-KR" altLang="en-US" dirty="0" smtClean="0"/>
          </a:p>
        </p:txBody>
      </p:sp>
      <p:sp>
        <p:nvSpPr>
          <p:cNvPr id="5" name="한쪽 모서리가 둥근 사각형 4"/>
          <p:cNvSpPr/>
          <p:nvPr/>
        </p:nvSpPr>
        <p:spPr>
          <a:xfrm>
            <a:off x="4591035" y="990600"/>
            <a:ext cx="1857375" cy="1381125"/>
          </a:xfrm>
          <a:prstGeom prst="round1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자율학습</a:t>
            </a:r>
            <a:endParaRPr lang="en-US" altLang="ko-KR" sz="2800" b="1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sz="1400" spc="-100" dirty="0" smtClean="0"/>
              <a:t>강의 듣고</a:t>
            </a:r>
            <a:r>
              <a:rPr lang="en-US" altLang="ko-KR" sz="1400" spc="-100" dirty="0" smtClean="0"/>
              <a:t>,</a:t>
            </a:r>
            <a:r>
              <a:rPr lang="ko-KR" altLang="en-US" sz="1400" spc="-100" dirty="0" smtClean="0"/>
              <a:t> </a:t>
            </a:r>
            <a:endParaRPr lang="en-US" altLang="ko-KR" sz="1400" spc="-100" dirty="0" smtClean="0"/>
          </a:p>
          <a:p>
            <a:pPr algn="ctr"/>
            <a:r>
              <a:rPr lang="ko-KR" altLang="en-US" sz="1400" spc="-100" dirty="0" smtClean="0"/>
              <a:t>문제 풀고 </a:t>
            </a:r>
            <a:r>
              <a:rPr lang="en-US" altLang="ko-KR" sz="1400" spc="-100" dirty="0" smtClean="0"/>
              <a:t>,</a:t>
            </a:r>
            <a:r>
              <a:rPr lang="ko-KR" altLang="en-US" sz="1400" spc="-100" dirty="0" smtClean="0"/>
              <a:t>자동채점</a:t>
            </a:r>
            <a:endParaRPr lang="en-US" altLang="ko-KR" sz="1400" spc="-100" dirty="0" smtClean="0"/>
          </a:p>
          <a:p>
            <a:pPr algn="ctr"/>
            <a:r>
              <a:rPr lang="ko-KR" altLang="en-US" sz="1400" spc="-100" dirty="0" smtClean="0"/>
              <a:t>틀린 문제 풀이영상</a:t>
            </a:r>
            <a:endParaRPr lang="ko-KR" altLang="en-US" sz="1400" spc="-100" dirty="0"/>
          </a:p>
        </p:txBody>
      </p:sp>
      <p:sp>
        <p:nvSpPr>
          <p:cNvPr id="6" name="한쪽 모서리가 둥근 사각형 5"/>
          <p:cNvSpPr/>
          <p:nvPr/>
        </p:nvSpPr>
        <p:spPr>
          <a:xfrm>
            <a:off x="6553218" y="990600"/>
            <a:ext cx="1857375" cy="1381125"/>
          </a:xfrm>
          <a:prstGeom prst="round1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온 오프라인</a:t>
            </a:r>
            <a:endParaRPr lang="en-US" altLang="ko-KR" dirty="0" smtClean="0"/>
          </a:p>
          <a:p>
            <a:pPr algn="ctr"/>
            <a:r>
              <a:rPr lang="ko-KR" altLang="en-US" sz="2800" b="1" dirty="0" err="1" smtClean="0">
                <a:solidFill>
                  <a:srgbClr val="FFFF00"/>
                </a:solidFill>
              </a:rPr>
              <a:t>디지로그</a:t>
            </a:r>
            <a:endParaRPr lang="en-US" altLang="ko-KR" sz="2800" b="1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학습</a:t>
            </a:r>
            <a:endParaRPr lang="en-US" altLang="ko-KR" sz="2800" b="1" dirty="0" smtClean="0">
              <a:solidFill>
                <a:srgbClr val="FFFF00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755235" y="3567112"/>
            <a:ext cx="4005686" cy="2509838"/>
          </a:xfrm>
          <a:prstGeom prst="roundRect">
            <a:avLst>
              <a:gd name="adj" fmla="val 87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이등변 삼각형 8"/>
          <p:cNvSpPr/>
          <p:nvPr/>
        </p:nvSpPr>
        <p:spPr>
          <a:xfrm flipV="1">
            <a:off x="1971675" y="2638421"/>
            <a:ext cx="4972050" cy="638178"/>
          </a:xfrm>
          <a:prstGeom prst="triangle">
            <a:avLst>
              <a:gd name="adj" fmla="val 5127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한쪽 모서리가 둥근 사각형 9"/>
          <p:cNvSpPr/>
          <p:nvPr/>
        </p:nvSpPr>
        <p:spPr>
          <a:xfrm>
            <a:off x="666750" y="990600"/>
            <a:ext cx="1857375" cy="1381125"/>
          </a:xfrm>
          <a:prstGeom prst="round1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rgbClr val="FFFF00"/>
                </a:solidFill>
              </a:rPr>
              <a:t>1~6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학년</a:t>
            </a:r>
            <a:endParaRPr lang="en-US" altLang="ko-KR" sz="2800" b="1" dirty="0" smtClean="0">
              <a:solidFill>
                <a:srgbClr val="FFFF00"/>
              </a:solidFill>
            </a:endParaRPr>
          </a:p>
          <a:p>
            <a:pPr lvl="0" algn="ctr"/>
            <a:r>
              <a:rPr lang="ko-KR" altLang="en-US" dirty="0" smtClean="0">
                <a:solidFill>
                  <a:prstClr val="white"/>
                </a:solidFill>
              </a:rPr>
              <a:t>국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수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사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과</a:t>
            </a:r>
            <a:endParaRPr lang="en-US" altLang="ko-KR" dirty="0" smtClean="0">
              <a:solidFill>
                <a:prstClr val="white"/>
              </a:solidFill>
            </a:endParaRPr>
          </a:p>
          <a:p>
            <a:pPr lvl="0" algn="ctr"/>
            <a:r>
              <a:rPr lang="ko-KR" altLang="en-US" sz="1400" dirty="0" smtClean="0">
                <a:solidFill>
                  <a:prstClr val="white"/>
                </a:solidFill>
              </a:rPr>
              <a:t>받아쓰기</a:t>
            </a:r>
            <a:r>
              <a:rPr lang="en-US" altLang="ko-KR" sz="1400" dirty="0" smtClean="0">
                <a:solidFill>
                  <a:prstClr val="white"/>
                </a:solidFill>
              </a:rPr>
              <a:t>(1~2</a:t>
            </a:r>
            <a:r>
              <a:rPr lang="ko-KR" altLang="en-US" sz="1400" dirty="0" smtClean="0">
                <a:solidFill>
                  <a:prstClr val="white"/>
                </a:solidFill>
              </a:rPr>
              <a:t>학년</a:t>
            </a:r>
            <a:r>
              <a:rPr lang="en-US" altLang="ko-KR" sz="1400" dirty="0" smtClean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11" name="Picture 3" descr="C:\Users\PC\Desktop\자료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2122" y="3768150"/>
            <a:ext cx="3358800" cy="2099250"/>
          </a:xfrm>
          <a:prstGeom prst="rect">
            <a:avLst/>
          </a:prstGeom>
          <a:noFill/>
        </p:spPr>
      </p:pic>
      <p:pic>
        <p:nvPicPr>
          <p:cNvPr id="12" name="Picture 7" descr="\\LG-NAS\Co-work2\00.스마트에듀모아 img 참고\교재표지\0.전체교재종별표지\월교재\에듀모아 탭강 1-6학년 10월(표지1)-전과목_Page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4" y="3668782"/>
            <a:ext cx="1704275" cy="23531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모서리가 둥근 직사각형 13"/>
          <p:cNvSpPr/>
          <p:nvPr/>
        </p:nvSpPr>
        <p:spPr>
          <a:xfrm>
            <a:off x="6585185" y="5019676"/>
            <a:ext cx="1824228" cy="1143004"/>
          </a:xfrm>
          <a:prstGeom prst="roundRect">
            <a:avLst>
              <a:gd name="adj" fmla="val 87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5" name="Picture 10" descr="\\LG-NAS\Co-work2\00.스마트에듀모아 img 참고\1. 탭강\Screenshot_2017-07-12-12-30-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8748" y="5122518"/>
            <a:ext cx="1489901" cy="9311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7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7675" y="1238250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② 스펀지 수학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계산력</a:t>
            </a:r>
            <a:endParaRPr lang="ko-KR" alt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930929"/>
            <a:ext cx="7967709" cy="365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42925" y="70485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기초학습 커리큘럼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8</a:t>
            </a:r>
            <a:endParaRPr lang="ko-KR" altLang="en-US" dirty="0"/>
          </a:p>
        </p:txBody>
      </p:sp>
      <p:pic>
        <p:nvPicPr>
          <p:cNvPr id="50" name="Picture 4" descr="D:\00. 년도별작업물\2017년_디자인\170614_도깨비사인물스마트로변경\0. 벽보물\벽보_스펀지(국어)_420x594(mm)outline.jpg"/>
          <p:cNvPicPr>
            <a:picLocks noChangeAspect="1" noChangeArrowheads="1"/>
          </p:cNvPicPr>
          <p:nvPr/>
        </p:nvPicPr>
        <p:blipFill>
          <a:blip r:embed="rId3" cstate="print"/>
          <a:srcRect l="4353" t="19722" r="5522" b="49446"/>
          <a:stretch>
            <a:fillRect/>
          </a:stretch>
        </p:blipFill>
        <p:spPr bwMode="auto">
          <a:xfrm>
            <a:off x="361950" y="1562100"/>
            <a:ext cx="8429625" cy="4097430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447675" y="1238250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③ 스펀지 국어 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한글깨치기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925" y="70485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기초학습 커리큘럼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0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9</a:t>
            </a:r>
            <a:endParaRPr lang="ko-KR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1743075"/>
            <a:ext cx="8620125" cy="407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47675" y="1238250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③ 스펀지 국어 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한글깨치기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2925" y="70485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기초학습 커리큘럼</a:t>
            </a:r>
            <a:endParaRPr lang="ko-KR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10</a:t>
            </a:r>
            <a:endParaRPr lang="ko-KR" alt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47675" y="1238250"/>
            <a:ext cx="325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④ 스펀지 국어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교과서 어휘</a:t>
            </a:r>
            <a:endParaRPr lang="ko-KR" altLang="en-US" dirty="0"/>
          </a:p>
        </p:txBody>
      </p:sp>
      <p:pic>
        <p:nvPicPr>
          <p:cNvPr id="8" name="Picture 4" descr="D:\00. 년도별작업물\2017년_디자인\170614_도깨비사인물스마트로변경\0. 벽보물\벽보_스펀지(국어)_420x594(mm)outline.jpg"/>
          <p:cNvPicPr>
            <a:picLocks noChangeAspect="1" noChangeArrowheads="1"/>
          </p:cNvPicPr>
          <p:nvPr/>
        </p:nvPicPr>
        <p:blipFill>
          <a:blip r:embed="rId3" cstate="print"/>
          <a:srcRect l="4382" t="50428" r="5453" b="8620"/>
          <a:stretch>
            <a:fillRect/>
          </a:stretch>
        </p:blipFill>
        <p:spPr bwMode="auto">
          <a:xfrm>
            <a:off x="428626" y="1625775"/>
            <a:ext cx="8315324" cy="455650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42925" y="70485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기초학습 커리큘럼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0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11</a:t>
            </a:r>
            <a:endParaRPr lang="ko-KR" alt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4" y="1838325"/>
            <a:ext cx="8648701" cy="414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47675" y="1238250"/>
            <a:ext cx="325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④ 스펀지 국어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교과서 어휘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2925" y="70485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기초학습 커리큘럼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직선 연결선 21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슬라이드 번호 개체 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12</a:t>
            </a:r>
            <a:endParaRPr lang="ko-KR" altLang="en-US" dirty="0"/>
          </a:p>
        </p:txBody>
      </p:sp>
      <p:pic>
        <p:nvPicPr>
          <p:cNvPr id="48129" name="Picture 1" descr="\\LG-NAS\Co-work2\00.스마트에듀모아 img 참고\1. 스펀지 캡쳐\Screenshot_2017-06-15-16-33-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390649"/>
            <a:ext cx="5029202" cy="3143251"/>
          </a:xfrm>
          <a:prstGeom prst="rect">
            <a:avLst/>
          </a:prstGeom>
          <a:noFill/>
        </p:spPr>
      </p:pic>
      <p:pic>
        <p:nvPicPr>
          <p:cNvPr id="48132" name="Picture 4" descr="\\LG-NAS\Co-work2\00.스마트에듀모아 img 참고\1. 스펀지 캡쳐\Screenshot_2014-01-22-09-32-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4275" y="3161108"/>
            <a:ext cx="5048250" cy="3155157"/>
          </a:xfrm>
          <a:prstGeom prst="rect">
            <a:avLst/>
          </a:prstGeom>
          <a:noFill/>
        </p:spPr>
      </p:pic>
      <p:sp>
        <p:nvSpPr>
          <p:cNvPr id="18" name="오른쪽 화살표 17"/>
          <p:cNvSpPr/>
          <p:nvPr/>
        </p:nvSpPr>
        <p:spPr>
          <a:xfrm>
            <a:off x="3409950" y="4733925"/>
            <a:ext cx="40005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42925" y="70485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학습 </a:t>
            </a:r>
            <a:r>
              <a:rPr lang="ko-KR" altLang="en-US" b="1" dirty="0" err="1" smtClean="0"/>
              <a:t>플로우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4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\\LG-NAS\Co-work2\00.스마트에듀모아 img 참고\1. 스펀지 캡쳐\Screenshot_2017-06-15-16-33-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850" y="1512094"/>
            <a:ext cx="6840000" cy="4275000"/>
          </a:xfrm>
          <a:prstGeom prst="rect">
            <a:avLst/>
          </a:prstGeom>
          <a:noFill/>
        </p:spPr>
      </p:pic>
      <p:cxnSp>
        <p:nvCxnSpPr>
          <p:cNvPr id="22" name="직선 연결선 21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슬라이드 번호 개체 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13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925" y="70485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학습 </a:t>
            </a:r>
            <a:r>
              <a:rPr lang="ko-KR" altLang="en-US" b="1" dirty="0" err="1" smtClean="0"/>
              <a:t>플로우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4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\\LG-NAS\Co-work2\00.스마트에듀모아 img 참고\1. 스펀지 캡쳐\Screenshot_2017-06-15-16-35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75" y="1524000"/>
            <a:ext cx="6840000" cy="4275000"/>
          </a:xfrm>
          <a:prstGeom prst="rect">
            <a:avLst/>
          </a:prstGeom>
          <a:noFill/>
        </p:spPr>
      </p:pic>
      <p:cxnSp>
        <p:nvCxnSpPr>
          <p:cNvPr id="22" name="직선 연결선 21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슬라이드 번호 개체 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15</a:t>
            </a:r>
            <a:endParaRPr lang="ko-KR" altLang="en-US" dirty="0"/>
          </a:p>
        </p:txBody>
      </p:sp>
      <p:pic>
        <p:nvPicPr>
          <p:cNvPr id="10" name="Picture 2" descr="C:\Users\PC\Desktop\스펀지12.JPG"/>
          <p:cNvPicPr>
            <a:picLocks noChangeAspect="1" noChangeArrowheads="1"/>
          </p:cNvPicPr>
          <p:nvPr/>
        </p:nvPicPr>
        <p:blipFill>
          <a:blip r:embed="rId3" cstate="print"/>
          <a:srcRect l="6290" t="65285" r="12899" b="1310"/>
          <a:stretch>
            <a:fillRect/>
          </a:stretch>
        </p:blipFill>
        <p:spPr bwMode="auto">
          <a:xfrm>
            <a:off x="352425" y="4381813"/>
            <a:ext cx="6105525" cy="185706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14350" y="5962650"/>
            <a:ext cx="579998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[</a:t>
            </a:r>
            <a:r>
              <a:rPr lang="ko-KR" altLang="en-US" sz="1100" dirty="0" err="1" smtClean="0"/>
              <a:t>따라쓰기</a:t>
            </a:r>
            <a:r>
              <a:rPr lang="en-US" altLang="ko-KR" sz="1100" dirty="0" smtClean="0"/>
              <a:t>]  	       [</a:t>
            </a:r>
            <a:r>
              <a:rPr lang="ko-KR" altLang="en-US" sz="1100" dirty="0" smtClean="0"/>
              <a:t>선택하기</a:t>
            </a:r>
            <a:r>
              <a:rPr lang="en-US" altLang="ko-KR" sz="1100" dirty="0" smtClean="0"/>
              <a:t>]             [</a:t>
            </a:r>
            <a:r>
              <a:rPr lang="ko-KR" altLang="en-US" sz="1100" dirty="0" err="1" smtClean="0"/>
              <a:t>선잇기</a:t>
            </a:r>
            <a:r>
              <a:rPr lang="en-US" altLang="ko-KR" sz="1100" dirty="0" smtClean="0"/>
              <a:t>]	[</a:t>
            </a:r>
            <a:r>
              <a:rPr lang="ko-KR" altLang="en-US" sz="1100" dirty="0" smtClean="0"/>
              <a:t>끌어넣기</a:t>
            </a:r>
            <a:r>
              <a:rPr lang="en-US" altLang="ko-KR" sz="1100" dirty="0" smtClean="0"/>
              <a:t>] 	       [</a:t>
            </a:r>
            <a:r>
              <a:rPr lang="ko-KR" altLang="en-US" sz="1100" dirty="0" smtClean="0"/>
              <a:t>필기인식</a:t>
            </a:r>
            <a:r>
              <a:rPr lang="en-US" altLang="ko-KR" sz="1100" dirty="0" smtClean="0"/>
              <a:t>]</a:t>
            </a:r>
            <a:endParaRPr lang="ko-KR" altLang="en-US" sz="1100" dirty="0"/>
          </a:p>
        </p:txBody>
      </p:sp>
      <p:pic>
        <p:nvPicPr>
          <p:cNvPr id="1026" name="Picture 2" descr="\\LG-NAS\Co-work2\00.스마트에듀모아 img 참고\1. 스펀지 캡쳐\Screenshot_2013-08-20-15-25-5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702" y="4619626"/>
            <a:ext cx="809623" cy="12192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925" y="70485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학습 </a:t>
            </a:r>
            <a:r>
              <a:rPr lang="ko-KR" altLang="en-US" b="1" dirty="0" err="1" smtClean="0"/>
              <a:t>플로우</a:t>
            </a:r>
            <a:endParaRPr lang="ko-KR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0634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\\LG-NAS\Co-work2\00.스마트에듀모아 img 참고\1. 스펀지 캡쳐\Screenshot_2017-06-15-16-50-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25" y="1533525"/>
            <a:ext cx="6840000" cy="4275000"/>
          </a:xfrm>
          <a:prstGeom prst="rect">
            <a:avLst/>
          </a:prstGeom>
          <a:noFill/>
        </p:spPr>
      </p:pic>
      <p:cxnSp>
        <p:nvCxnSpPr>
          <p:cNvPr id="22" name="직선 연결선 21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슬라이드 번호 개체 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16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" y="70485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학습 </a:t>
            </a:r>
            <a:r>
              <a:rPr lang="ko-KR" altLang="en-US" b="1" dirty="0" err="1" smtClean="0"/>
              <a:t>플로우</a:t>
            </a:r>
            <a:endParaRPr lang="ko-KR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0634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\\LG-NAS\Co-work2\00.스마트에듀모아 img 참고\1. 스펀지 캡쳐\Screenshot_2017-06-15-16-51-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1543050"/>
            <a:ext cx="6840000" cy="4275000"/>
          </a:xfrm>
          <a:prstGeom prst="rect">
            <a:avLst/>
          </a:prstGeom>
          <a:noFill/>
        </p:spPr>
      </p:pic>
      <p:cxnSp>
        <p:nvCxnSpPr>
          <p:cNvPr id="22" name="직선 연결선 21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슬라이드 번호 개체 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17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" y="70485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학습 </a:t>
            </a:r>
            <a:r>
              <a:rPr lang="ko-KR" altLang="en-US" b="1" dirty="0" err="1" smtClean="0"/>
              <a:t>플로우</a:t>
            </a:r>
            <a:endParaRPr lang="ko-KR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0634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5" descr="\\LG-NAS\Co-work2\00.스마트에듀모아 img 참고\교재\핵심개념수학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313" y="1156760"/>
            <a:ext cx="2880000" cy="40769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739" name="Picture 11" descr="\\LG-NAS\Co-work2\00.스마트에듀모아 img 참고\0. 고문님 인쇄요청(교재샘플)\표지\4학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154" y="1139825"/>
            <a:ext cx="3255957" cy="46143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슬라이드 번호 개체 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697565" y="1753659"/>
            <a:ext cx="1625600" cy="1143000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2192865" y="3909489"/>
            <a:ext cx="1139786" cy="1143000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2552700" y="3116796"/>
            <a:ext cx="660400" cy="622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Picture 6" descr="C:\Users\Son\Google 드라이브\0. 개인회사자료\회사 정보\CIBI\smartedumo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9965" y="1720323"/>
            <a:ext cx="1485900" cy="580644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2540000" y="3116796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</a:rPr>
              <a:t>1</a:t>
            </a:r>
            <a:r>
              <a:rPr lang="en-US" altLang="ko-KR" dirty="0" smtClean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24665" y="24648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수학</a:t>
            </a:r>
            <a:endParaRPr lang="ko-KR" altLang="en-US" b="1" dirty="0"/>
          </a:p>
        </p:txBody>
      </p:sp>
      <p:pic>
        <p:nvPicPr>
          <p:cNvPr id="45" name="Picture 7" descr="C:\Users\Son\Google 드라이브\0. 개인회사자료\회사 정보\CIBI\탭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7301" y="2360084"/>
            <a:ext cx="790864" cy="434975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2301392" y="4319059"/>
            <a:ext cx="998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000" i="1" dirty="0" smtClean="0">
                <a:solidFill>
                  <a:schemeClr val="bg1"/>
                </a:solidFill>
              </a:rPr>
              <a:t>생각이 자라는</a:t>
            </a:r>
            <a:endParaRPr lang="en-US" altLang="ko-KR" sz="1000" i="1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sz="1000" i="1" dirty="0" smtClean="0">
                <a:solidFill>
                  <a:schemeClr val="bg1"/>
                </a:solidFill>
              </a:rPr>
              <a:t>공부</a:t>
            </a:r>
            <a:endParaRPr lang="en-US" altLang="ko-KR" sz="1000" i="1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sz="1000" i="1" dirty="0" smtClean="0">
                <a:solidFill>
                  <a:schemeClr val="bg1"/>
                </a:solidFill>
              </a:rPr>
              <a:t>성적이 오르는</a:t>
            </a:r>
            <a:endParaRPr lang="en-US" altLang="ko-KR" sz="1000" i="1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sz="1000" i="1" dirty="0" err="1" smtClean="0">
                <a:solidFill>
                  <a:schemeClr val="bg1"/>
                </a:solidFill>
              </a:rPr>
              <a:t>탭강</a:t>
            </a:r>
            <a:endParaRPr lang="ko-KR" altLang="en-US" sz="1000" i="1" dirty="0">
              <a:solidFill>
                <a:schemeClr val="bg1"/>
              </a:solidFill>
            </a:endParaRPr>
          </a:p>
        </p:txBody>
      </p:sp>
      <p:pic>
        <p:nvPicPr>
          <p:cNvPr id="51" name="Picture 3" descr="\\LG-NAS\Co-work2\00.스마트에듀모아 img 참고\교재\이해평가수학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9291" y="2198161"/>
            <a:ext cx="2880000" cy="40769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457325" y="771525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>
                <a:solidFill>
                  <a:srgbClr val="FF0000"/>
                </a:solidFill>
                <a:latin typeface="+mn-ea"/>
              </a:rPr>
              <a:t>학기별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 수학 교재</a:t>
            </a:r>
            <a:endParaRPr lang="ko-KR" altLang="en-US" sz="1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3071" y="809625"/>
            <a:ext cx="2382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교과서 요점 쏙쏙 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개념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0663" y="1838325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이해평가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문제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383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LG-NAS\Co-work2\00.스마트에듀모아 img 참고\1. 스펀지 캡쳐\Screenshot_2017-06-15-16-51-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1524000"/>
            <a:ext cx="6840000" cy="4275000"/>
          </a:xfrm>
          <a:prstGeom prst="rect">
            <a:avLst/>
          </a:prstGeom>
          <a:noFill/>
        </p:spPr>
      </p:pic>
      <p:cxnSp>
        <p:nvCxnSpPr>
          <p:cNvPr id="22" name="직선 연결선 21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슬라이드 번호 개체 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18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" y="70485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학습 </a:t>
            </a:r>
            <a:r>
              <a:rPr lang="ko-KR" altLang="en-US" b="1" dirty="0" err="1" smtClean="0"/>
              <a:t>플로우</a:t>
            </a:r>
            <a:endParaRPr lang="ko-KR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0634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LG-NAS\Co-work2\00.스마트에듀모아 img 참고\1. 교사관리툴\분석표샘플\스펀지월간학습분석표_샘플2_Page_2.jpg"/>
          <p:cNvPicPr>
            <a:picLocks noChangeAspect="1" noChangeArrowheads="1"/>
          </p:cNvPicPr>
          <p:nvPr/>
        </p:nvPicPr>
        <p:blipFill>
          <a:blip r:embed="rId2" cstate="print"/>
          <a:srcRect b="5084"/>
          <a:stretch>
            <a:fillRect/>
          </a:stretch>
        </p:blipFill>
        <p:spPr bwMode="auto">
          <a:xfrm>
            <a:off x="4713498" y="1124999"/>
            <a:ext cx="4001878" cy="536996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171" name="Picture 3" descr="\\LG-NAS\Co-work2\00.스마트에듀모아 img 참고\1. 교사관리툴\분석표샘플\스펀지월간학습분석표_샘플2_Page_1.jpg"/>
          <p:cNvPicPr>
            <a:picLocks noChangeAspect="1" noChangeArrowheads="1"/>
          </p:cNvPicPr>
          <p:nvPr/>
        </p:nvPicPr>
        <p:blipFill>
          <a:blip r:embed="rId3" cstate="print"/>
          <a:srcRect b="4945"/>
          <a:stretch>
            <a:fillRect/>
          </a:stretch>
        </p:blipFill>
        <p:spPr bwMode="auto">
          <a:xfrm>
            <a:off x="482185" y="1125828"/>
            <a:ext cx="4001878" cy="537784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22" name="직선 연결선 21"/>
          <p:cNvCxnSpPr/>
          <p:nvPr/>
        </p:nvCxnSpPr>
        <p:spPr>
          <a:xfrm>
            <a:off x="364803" y="547859"/>
            <a:ext cx="840600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슬라이드 번호 개체 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19</a:t>
            </a:r>
            <a:endParaRPr lang="ko-KR" alt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063" y="1145296"/>
            <a:ext cx="3826277" cy="57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2898" y="1145296"/>
            <a:ext cx="3826277" cy="57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42925" y="70485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학습 분석표</a:t>
            </a:r>
            <a:endParaRPr lang="ko-KR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dirty="0" smtClean="0">
                <a:solidFill>
                  <a:srgbClr val="C00000"/>
                </a:solidFill>
                <a:latin typeface="+mj-ea"/>
                <a:ea typeface="+mj-ea"/>
              </a:rPr>
              <a:t> 스펀지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4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25" y="704850"/>
            <a:ext cx="376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 </a:t>
            </a:r>
            <a:r>
              <a:rPr lang="ko-KR" altLang="en-US" b="1" dirty="0" smtClean="0"/>
              <a:t>국어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수학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사회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과학 예습 복습</a:t>
            </a:r>
            <a:endParaRPr lang="ko-KR" altLang="en-US" b="1" dirty="0"/>
          </a:p>
        </p:txBody>
      </p:sp>
      <p:pic>
        <p:nvPicPr>
          <p:cNvPr id="7170" name="Picture 2" descr="\\LG-NAS\Co-work2\00.스마트에듀모아 img 참고\1. 탭강\Screenshot_2017-07-12-13-40-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467" y="3806071"/>
            <a:ext cx="3960000" cy="2475000"/>
          </a:xfrm>
          <a:prstGeom prst="rect">
            <a:avLst/>
          </a:prstGeom>
          <a:noFill/>
        </p:spPr>
      </p:pic>
      <p:pic>
        <p:nvPicPr>
          <p:cNvPr id="7171" name="Picture 3" descr="\\LG-NAS\Co-work2\00.스마트에듀모아 img 참고\1. 탭강\Screenshot_2017-07-12-13-39-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467" y="1199183"/>
            <a:ext cx="3960000" cy="2475000"/>
          </a:xfrm>
          <a:prstGeom prst="rect">
            <a:avLst/>
          </a:prstGeom>
          <a:noFill/>
        </p:spPr>
      </p:pic>
      <p:pic>
        <p:nvPicPr>
          <p:cNvPr id="7172" name="Picture 4" descr="\\LG-NAS\Co-work2\00.스마트에듀모아 img 참고\1. 탭강\Screenshot_2017-07-12-13-40-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192" y="1199183"/>
            <a:ext cx="3960000" cy="2475000"/>
          </a:xfrm>
          <a:prstGeom prst="rect">
            <a:avLst/>
          </a:prstGeom>
          <a:noFill/>
        </p:spPr>
      </p:pic>
      <p:pic>
        <p:nvPicPr>
          <p:cNvPr id="7173" name="Picture 5" descr="\\LG-NAS\Co-work2\00.스마트에듀모아 img 참고\1. 탭강\Screenshot_2017-07-12-13-40-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192" y="3806071"/>
            <a:ext cx="3960000" cy="2475000"/>
          </a:xfrm>
          <a:prstGeom prst="rect">
            <a:avLst/>
          </a:prstGeom>
          <a:noFill/>
        </p:spPr>
      </p:pic>
      <p:sp>
        <p:nvSpPr>
          <p:cNvPr id="12" name="모서리가 둥근 직사각형 11"/>
          <p:cNvSpPr/>
          <p:nvPr/>
        </p:nvSpPr>
        <p:spPr>
          <a:xfrm>
            <a:off x="2690284" y="1600200"/>
            <a:ext cx="349249" cy="25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6830484" y="1600200"/>
            <a:ext cx="349249" cy="25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2690284" y="4207933"/>
            <a:ext cx="349249" cy="25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6830484" y="4207933"/>
            <a:ext cx="349249" cy="25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25" y="704850"/>
            <a:ext cx="4536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#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받아쓰기</a:t>
            </a:r>
            <a:r>
              <a:rPr lang="ko-KR" altLang="en-US" sz="1600" b="1" dirty="0" smtClean="0"/>
              <a:t> 테스트 기능 </a:t>
            </a:r>
            <a:r>
              <a:rPr lang="en-US" altLang="ko-KR" sz="1600" b="1" dirty="0" smtClean="0"/>
              <a:t>: 1~2</a:t>
            </a:r>
            <a:r>
              <a:rPr lang="ko-KR" altLang="en-US" sz="1600" b="1" dirty="0" smtClean="0"/>
              <a:t>학년 교과서 어휘</a:t>
            </a:r>
            <a:endParaRPr lang="ko-KR" altLang="en-US" sz="1600" b="1" dirty="0"/>
          </a:p>
        </p:txBody>
      </p:sp>
      <p:pic>
        <p:nvPicPr>
          <p:cNvPr id="14" name="Picture 3" descr="G:\Screenshots\Screenshot_2017-02-16-09-27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161" y="1862667"/>
            <a:ext cx="5181944" cy="3238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모서리가 둥근 직사각형 14"/>
          <p:cNvSpPr/>
          <p:nvPr/>
        </p:nvSpPr>
        <p:spPr>
          <a:xfrm>
            <a:off x="575459" y="2414786"/>
            <a:ext cx="1058608" cy="1420614"/>
          </a:xfrm>
          <a:prstGeom prst="roundRect">
            <a:avLst>
              <a:gd name="adj" fmla="val 10849"/>
            </a:avLst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4499254" y="3171499"/>
            <a:ext cx="1000132" cy="285752"/>
          </a:xfrm>
          <a:prstGeom prst="roundRect">
            <a:avLst>
              <a:gd name="adj" fmla="val 10849"/>
            </a:avLst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 smtClean="0">
              <a:solidFill>
                <a:schemeClr val="tx1"/>
              </a:solidFill>
            </a:endParaRPr>
          </a:p>
        </p:txBody>
      </p:sp>
      <p:pic>
        <p:nvPicPr>
          <p:cNvPr id="18" name="Picture 5" descr="G:\Screenshots\Screenshot_2017-02-16-09-29-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446" y="3755705"/>
            <a:ext cx="4121954" cy="257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모서리가 둥근 직사각형 18"/>
          <p:cNvSpPr/>
          <p:nvPr/>
        </p:nvSpPr>
        <p:spPr>
          <a:xfrm>
            <a:off x="5078668" y="4042053"/>
            <a:ext cx="357190" cy="285752"/>
          </a:xfrm>
          <a:prstGeom prst="roundRect">
            <a:avLst>
              <a:gd name="adj" fmla="val 10849"/>
            </a:avLst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 smtClean="0">
              <a:solidFill>
                <a:schemeClr val="tx1"/>
              </a:solidFill>
            </a:endParaRPr>
          </a:p>
        </p:txBody>
      </p:sp>
      <p:cxnSp>
        <p:nvCxnSpPr>
          <p:cNvPr id="22" name="직선 화살표 연결선 21"/>
          <p:cNvCxnSpPr/>
          <p:nvPr/>
        </p:nvCxnSpPr>
        <p:spPr>
          <a:xfrm>
            <a:off x="4954575" y="3463637"/>
            <a:ext cx="125425" cy="47336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9076" y="1177636"/>
            <a:ext cx="2519099" cy="244894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\\LG-NAS\Co-work2\00.스마트에듀모아 img 참고\교재\4학년 수학 - 1. ū 수 핵심개념북 및 이해평가북_Page_02.jpg"/>
          <p:cNvPicPr>
            <a:picLocks noChangeAspect="1" noChangeArrowheads="1"/>
          </p:cNvPicPr>
          <p:nvPr/>
        </p:nvPicPr>
        <p:blipFill>
          <a:blip r:embed="rId2" cstate="print"/>
          <a:srcRect t="2890"/>
          <a:stretch>
            <a:fillRect/>
          </a:stretch>
        </p:blipFill>
        <p:spPr bwMode="auto">
          <a:xfrm>
            <a:off x="693446" y="1164165"/>
            <a:ext cx="3611854" cy="496005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25" y="704850"/>
            <a:ext cx="6338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#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동영상 강의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+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교재 </a:t>
            </a:r>
            <a:r>
              <a:rPr lang="en-US" altLang="ko-KR" sz="1600" b="1" dirty="0" smtClean="0"/>
              <a:t>: </a:t>
            </a:r>
            <a:r>
              <a:rPr lang="ko-KR" altLang="en-US" sz="1600" b="1" dirty="0" smtClean="0"/>
              <a:t>개념강의</a:t>
            </a:r>
            <a:r>
              <a:rPr lang="en-US" altLang="ko-KR" sz="1600" b="1" dirty="0" smtClean="0"/>
              <a:t>, </a:t>
            </a:r>
            <a:r>
              <a:rPr lang="ko-KR" altLang="en-US" sz="1600" b="1" dirty="0" err="1" smtClean="0"/>
              <a:t>핵심콕콕</a:t>
            </a:r>
            <a:r>
              <a:rPr lang="ko-KR" altLang="en-US" sz="1600" b="1" dirty="0" smtClean="0"/>
              <a:t> 강의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문항별 해설 강의</a:t>
            </a:r>
            <a:endParaRPr lang="ko-KR" altLang="en-US" sz="1600" b="1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1388531" y="4572002"/>
            <a:ext cx="626533" cy="245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49" name="Picture 5" descr="\\LG-NAS\Co-work2\00.스마트에듀모아 img 참고\교재\이해평가수학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955" y="1165430"/>
            <a:ext cx="3518898" cy="49813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모서리가 둥근 사각형 설명선 26"/>
          <p:cNvSpPr/>
          <p:nvPr/>
        </p:nvSpPr>
        <p:spPr>
          <a:xfrm>
            <a:off x="2352648" y="3615267"/>
            <a:ext cx="1879598" cy="115147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576" y="3769256"/>
            <a:ext cx="1700735" cy="91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모서리가 둥근 사각형 설명선 31"/>
          <p:cNvSpPr/>
          <p:nvPr/>
        </p:nvSpPr>
        <p:spPr>
          <a:xfrm>
            <a:off x="2556935" y="1608666"/>
            <a:ext cx="1879598" cy="1100667"/>
          </a:xfrm>
          <a:prstGeom prst="wedgeRoundRectCallout">
            <a:avLst>
              <a:gd name="adj1" fmla="val -58222"/>
              <a:gd name="adj2" fmla="val -126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8533" y="1727201"/>
            <a:ext cx="1693333" cy="90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모서리가 둥근 사각형 설명선 37"/>
          <p:cNvSpPr/>
          <p:nvPr/>
        </p:nvSpPr>
        <p:spPr>
          <a:xfrm>
            <a:off x="6408182" y="2887139"/>
            <a:ext cx="1879598" cy="108373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9808" y="2959100"/>
            <a:ext cx="1677459" cy="94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25" y="704850"/>
            <a:ext cx="5304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#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자동채점 시스템 </a:t>
            </a:r>
            <a:r>
              <a:rPr lang="en-US" altLang="ko-KR" sz="1600" b="1" dirty="0" smtClean="0"/>
              <a:t>: </a:t>
            </a:r>
            <a:r>
              <a:rPr lang="ko-KR" altLang="en-US" sz="1600" b="1" dirty="0" err="1" smtClean="0"/>
              <a:t>틀린문제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다시풀기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해설 강의 듣기</a:t>
            </a:r>
            <a:endParaRPr lang="ko-KR" alt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0467" y="1092202"/>
            <a:ext cx="2186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① 정답입력 </a:t>
            </a:r>
            <a:r>
              <a:rPr lang="en-US" altLang="ko-KR" sz="1400" dirty="0" smtClean="0"/>
              <a:t>-&gt; </a:t>
            </a:r>
            <a:r>
              <a:rPr lang="ko-KR" altLang="en-US" sz="1400" dirty="0" smtClean="0"/>
              <a:t>자동채점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90535" y="1092202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②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차 채점결과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70467" y="3793069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u="sng" dirty="0" smtClean="0">
                <a:solidFill>
                  <a:srgbClr val="FF0000"/>
                </a:solidFill>
              </a:rPr>
              <a:t>③ </a:t>
            </a:r>
            <a:r>
              <a:rPr lang="ko-KR" altLang="en-US" sz="1400" b="1" u="sng" dirty="0" err="1" smtClean="0">
                <a:solidFill>
                  <a:srgbClr val="FF0000"/>
                </a:solidFill>
              </a:rPr>
              <a:t>틀린문제</a:t>
            </a:r>
            <a:r>
              <a:rPr lang="ko-KR" altLang="en-US" sz="1400" b="1" u="sng" dirty="0" smtClean="0">
                <a:solidFill>
                  <a:srgbClr val="FF0000"/>
                </a:solidFill>
              </a:rPr>
              <a:t> 다시 풀기</a:t>
            </a:r>
            <a:endParaRPr lang="ko-KR" altLang="en-US" sz="1400" b="1" u="sng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0535" y="3793069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④ 최종결과</a:t>
            </a:r>
            <a:endParaRPr lang="ko-KR" altLang="en-US" sz="1400" dirty="0"/>
          </a:p>
        </p:txBody>
      </p:sp>
      <p:pic>
        <p:nvPicPr>
          <p:cNvPr id="1026" name="Picture 2" descr="\\LG-NAS\Co-work2\00.스마트에듀모아 img 참고\1. 탭강\31396934044860764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109" y="1395352"/>
            <a:ext cx="3600000" cy="2250000"/>
          </a:xfrm>
          <a:prstGeom prst="rect">
            <a:avLst/>
          </a:prstGeom>
          <a:noFill/>
        </p:spPr>
      </p:pic>
      <p:pic>
        <p:nvPicPr>
          <p:cNvPr id="1027" name="Picture 3" descr="\\LG-NAS\Co-work2\00.스마트에듀모아 img 참고\1. 탭강\47666651894218318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576" y="1395352"/>
            <a:ext cx="3600000" cy="2250000"/>
          </a:xfrm>
          <a:prstGeom prst="rect">
            <a:avLst/>
          </a:prstGeom>
          <a:noFill/>
        </p:spPr>
      </p:pic>
      <p:pic>
        <p:nvPicPr>
          <p:cNvPr id="1029" name="Picture 5" descr="\\LG-NAS\Co-work2\00.스마트에듀모아 img 참고\1. 탭강\24725415498433304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576" y="4088872"/>
            <a:ext cx="3600000" cy="2250000"/>
          </a:xfrm>
          <a:prstGeom prst="rect">
            <a:avLst/>
          </a:prstGeom>
          <a:noFill/>
        </p:spPr>
      </p:pic>
      <p:pic>
        <p:nvPicPr>
          <p:cNvPr id="1030" name="Picture 6" descr="\\LG-NAS\Co-work2\00.스마트에듀모아 img 참고\1. 탭강\713640259943061303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6109" y="4088872"/>
            <a:ext cx="3600000" cy="2250000"/>
          </a:xfrm>
          <a:prstGeom prst="rect">
            <a:avLst/>
          </a:prstGeom>
          <a:noFill/>
        </p:spPr>
      </p:pic>
      <p:sp>
        <p:nvSpPr>
          <p:cNvPr id="19" name="모서리가 둥근 사각형 설명선 18"/>
          <p:cNvSpPr/>
          <p:nvPr/>
        </p:nvSpPr>
        <p:spPr>
          <a:xfrm>
            <a:off x="7043181" y="4738577"/>
            <a:ext cx="1355752" cy="78169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4807" y="4771946"/>
            <a:ext cx="1209949" cy="68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25" y="70485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#</a:t>
            </a:r>
            <a:r>
              <a:rPr lang="en-US" altLang="ko-KR" b="1" dirty="0" smtClean="0">
                <a:solidFill>
                  <a:schemeClr val="accent2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LMS </a:t>
            </a:r>
            <a:r>
              <a:rPr lang="ko-KR" altLang="en-US" b="1" dirty="0" smtClean="0">
                <a:solidFill>
                  <a:srgbClr val="FF0000"/>
                </a:solidFill>
              </a:rPr>
              <a:t>시스템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학습결과</a:t>
            </a:r>
            <a:endParaRPr lang="ko-KR" altLang="en-US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1491881"/>
            <a:ext cx="8083799" cy="401145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9959" y="73830"/>
            <a:ext cx="611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400" b="1" spc="-3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30" dirty="0" err="1" smtClean="0">
                <a:solidFill>
                  <a:srgbClr val="C00000"/>
                </a:solidFill>
                <a:latin typeface="+mj-ea"/>
                <a:ea typeface="+mj-ea"/>
              </a:rPr>
              <a:t>탭강</a:t>
            </a:r>
            <a:endParaRPr lang="en-US" altLang="ko-KR" sz="2400" b="1" spc="-3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9209</TotalTime>
  <Words>773</Words>
  <Application>Microsoft Office PowerPoint</Application>
  <PresentationFormat>화면 슬라이드 쇼(4:3)</PresentationFormat>
  <Paragraphs>272</Paragraphs>
  <Slides>41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7" baseType="lpstr">
      <vt:lpstr>굴림</vt:lpstr>
      <vt:lpstr>Arial</vt:lpstr>
      <vt:lpstr>맑은 고딕</vt:lpstr>
      <vt:lpstr>HY태백B</vt:lpstr>
      <vt:lpstr>Wingdings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문서의 제목 나눔고딕B, 54pt</dc:title>
  <dc:creator>네이버 한글캠페인</dc:creator>
  <cp:lastModifiedBy>콘텐츠01</cp:lastModifiedBy>
  <cp:revision>622</cp:revision>
  <cp:lastPrinted>2011-08-28T13:13:29Z</cp:lastPrinted>
  <dcterms:created xsi:type="dcterms:W3CDTF">2011-08-24T01:05:33Z</dcterms:created>
  <dcterms:modified xsi:type="dcterms:W3CDTF">2019-07-23T00:37:43Z</dcterms:modified>
</cp:coreProperties>
</file>